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2"/>
    <p:sldId id="257" r:id="rId63"/>
    <p:sldId id="258" r:id="rId64"/>
    <p:sldId id="259" r:id="rId65"/>
    <p:sldId id="260" r:id="rId66"/>
    <p:sldId id="261" r:id="rId67"/>
    <p:sldId id="262" r:id="rId68"/>
    <p:sldId id="263" r:id="rId69"/>
    <p:sldId id="264" r:id="rId70"/>
    <p:sldId id="265" r:id="rId71"/>
    <p:sldId id="266" r:id="rId72"/>
    <p:sldId id="267" r:id="rId73"/>
    <p:sldId id="268" r:id="rId74"/>
    <p:sldId id="269" r:id="rId75"/>
    <p:sldId id="270" r:id="rId76"/>
    <p:sldId id="271" r:id="rId77"/>
    <p:sldId id="272" r:id="rId78"/>
    <p:sldId id="273" r:id="rId79"/>
    <p:sldId id="274" r:id="rId80"/>
    <p:sldId id="275" r:id="rId81"/>
    <p:sldId id="276" r:id="rId82"/>
    <p:sldId id="277" r:id="rId83"/>
    <p:sldId id="278" r:id="rId8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omputer Says No" charset="1" panose="00000400000000000000"/>
      <p:regular r:id="rId14"/>
    </p:embeddedFont>
    <p:embeddedFont>
      <p:font typeface="Computer Says No Italics" charset="1" panose="00000400000000000000"/>
      <p:regular r:id="rId15"/>
    </p:embeddedFont>
    <p:embeddedFont>
      <p:font typeface="DM Serif Display" charset="1" panose="00000000000000000000"/>
      <p:regular r:id="rId16"/>
    </p:embeddedFont>
    <p:embeddedFont>
      <p:font typeface="DM Serif Display Italics" charset="1" panose="00000000000000000000"/>
      <p:regular r:id="rId17"/>
    </p:embeddedFont>
    <p:embeddedFont>
      <p:font typeface="Brasika" charset="1" panose="00000000000000000000"/>
      <p:regular r:id="rId18"/>
    </p:embeddedFont>
    <p:embeddedFont>
      <p:font typeface="Art Nuvo UltraRough" charset="1" panose="00000000000000000000"/>
      <p:regular r:id="rId19"/>
    </p:embeddedFont>
    <p:embeddedFont>
      <p:font typeface="Playfair Display" charset="1" panose="00000000000000000000"/>
      <p:regular r:id="rId20"/>
    </p:embeddedFont>
    <p:embeddedFont>
      <p:font typeface="Playfair Display Bold" charset="1" panose="00000000000000000000"/>
      <p:regular r:id="rId21"/>
    </p:embeddedFont>
    <p:embeddedFont>
      <p:font typeface="Playfair Display Italics" charset="1" panose="00000000000000000000"/>
      <p:regular r:id="rId22"/>
    </p:embeddedFont>
    <p:embeddedFont>
      <p:font typeface="Playfair Display Bold Italics" charset="1" panose="00000000000000000000"/>
      <p:regular r:id="rId23"/>
    </p:embeddedFont>
    <p:embeddedFont>
      <p:font typeface="Playfair Display Medium" charset="1" panose="00000000000000000000"/>
      <p:regular r:id="rId24"/>
    </p:embeddedFont>
    <p:embeddedFont>
      <p:font typeface="Playfair Display Medium Italics" charset="1" panose="00000000000000000000"/>
      <p:regular r:id="rId25"/>
    </p:embeddedFont>
    <p:embeddedFont>
      <p:font typeface="Playfair Display Semi-Bold" charset="1" panose="00000000000000000000"/>
      <p:regular r:id="rId26"/>
    </p:embeddedFont>
    <p:embeddedFont>
      <p:font typeface="Playfair Display Semi-Bold Italics" charset="1" panose="00000000000000000000"/>
      <p:regular r:id="rId27"/>
    </p:embeddedFont>
    <p:embeddedFont>
      <p:font typeface="Playfair Display Ultra-Bold" charset="1" panose="00000000000000000000"/>
      <p:regular r:id="rId28"/>
    </p:embeddedFont>
    <p:embeddedFont>
      <p:font typeface="Playfair Display Ultra-Bold Italics" charset="1" panose="00000000000000000000"/>
      <p:regular r:id="rId29"/>
    </p:embeddedFont>
    <p:embeddedFont>
      <p:font typeface="Playfair Display Heavy" charset="1" panose="00000000000000000000"/>
      <p:regular r:id="rId30"/>
    </p:embeddedFont>
    <p:embeddedFont>
      <p:font typeface="Playfair Display Heavy Italics" charset="1" panose="00000000000000000000"/>
      <p:regular r:id="rId31"/>
    </p:embeddedFont>
    <p:embeddedFont>
      <p:font typeface="Canva Sans" charset="1" panose="020B0503030501040103"/>
      <p:regular r:id="rId32"/>
    </p:embeddedFont>
    <p:embeddedFont>
      <p:font typeface="Canva Sans Bold" charset="1" panose="020B0803030501040103"/>
      <p:regular r:id="rId33"/>
    </p:embeddedFont>
    <p:embeddedFont>
      <p:font typeface="Canva Sans Italics" charset="1" panose="020B0503030501040103"/>
      <p:regular r:id="rId34"/>
    </p:embeddedFont>
    <p:embeddedFont>
      <p:font typeface="Canva Sans Bold Italics" charset="1" panose="020B0803030501040103"/>
      <p:regular r:id="rId35"/>
    </p:embeddedFont>
    <p:embeddedFont>
      <p:font typeface="Canva Sans Medium" charset="1" panose="020B0603030501040103"/>
      <p:regular r:id="rId36"/>
    </p:embeddedFont>
    <p:embeddedFont>
      <p:font typeface="Canva Sans Medium Italics" charset="1" panose="020B0603030501040103"/>
      <p:regular r:id="rId37"/>
    </p:embeddedFont>
    <p:embeddedFont>
      <p:font typeface="Open Sauce" charset="1" panose="00000500000000000000"/>
      <p:regular r:id="rId38"/>
    </p:embeddedFont>
    <p:embeddedFont>
      <p:font typeface="Open Sauce Bold" charset="1" panose="00000800000000000000"/>
      <p:regular r:id="rId39"/>
    </p:embeddedFont>
    <p:embeddedFont>
      <p:font typeface="Open Sauce Italics" charset="1" panose="00000500000000000000"/>
      <p:regular r:id="rId40"/>
    </p:embeddedFont>
    <p:embeddedFont>
      <p:font typeface="Open Sauce Bold Italics" charset="1" panose="00000800000000000000"/>
      <p:regular r:id="rId41"/>
    </p:embeddedFont>
    <p:embeddedFont>
      <p:font typeface="Open Sauce Light" charset="1" panose="00000400000000000000"/>
      <p:regular r:id="rId42"/>
    </p:embeddedFont>
    <p:embeddedFont>
      <p:font typeface="Open Sauce Light Italics" charset="1" panose="00000400000000000000"/>
      <p:regular r:id="rId43"/>
    </p:embeddedFont>
    <p:embeddedFont>
      <p:font typeface="Open Sauce Medium" charset="1" panose="00000600000000000000"/>
      <p:regular r:id="rId44"/>
    </p:embeddedFont>
    <p:embeddedFont>
      <p:font typeface="Open Sauce Medium Italics" charset="1" panose="00000600000000000000"/>
      <p:regular r:id="rId45"/>
    </p:embeddedFont>
    <p:embeddedFont>
      <p:font typeface="Open Sauce Semi-Bold" charset="1" panose="00000700000000000000"/>
      <p:regular r:id="rId46"/>
    </p:embeddedFont>
    <p:embeddedFont>
      <p:font typeface="Open Sauce Semi-Bold Italics" charset="1" panose="00000700000000000000"/>
      <p:regular r:id="rId47"/>
    </p:embeddedFont>
    <p:embeddedFont>
      <p:font typeface="Open Sauce Heavy" charset="1" panose="00000A00000000000000"/>
      <p:regular r:id="rId48"/>
    </p:embeddedFont>
    <p:embeddedFont>
      <p:font typeface="Open Sauce Heavy Italics" charset="1" panose="00000A00000000000000"/>
      <p:regular r:id="rId49"/>
    </p:embeddedFont>
    <p:embeddedFont>
      <p:font typeface="Open Sans" charset="1" panose="020B0606030504020204"/>
      <p:regular r:id="rId50"/>
    </p:embeddedFont>
    <p:embeddedFont>
      <p:font typeface="Open Sans Bold" charset="1" panose="020B0806030504020204"/>
      <p:regular r:id="rId51"/>
    </p:embeddedFont>
    <p:embeddedFont>
      <p:font typeface="Open Sans Italics" charset="1" panose="020B0606030504020204"/>
      <p:regular r:id="rId52"/>
    </p:embeddedFont>
    <p:embeddedFont>
      <p:font typeface="Open Sans Bold Italics" charset="1" panose="020B0806030504020204"/>
      <p:regular r:id="rId53"/>
    </p:embeddedFont>
    <p:embeddedFont>
      <p:font typeface="Open Sans Light" charset="1" panose="020B0306030504020204"/>
      <p:regular r:id="rId54"/>
    </p:embeddedFont>
    <p:embeddedFont>
      <p:font typeface="Open Sans Light Italics" charset="1" panose="020B0306030504020204"/>
      <p:regular r:id="rId55"/>
    </p:embeddedFont>
    <p:embeddedFont>
      <p:font typeface="Open Sans Ultra-Bold" charset="1" panose="00000000000000000000"/>
      <p:regular r:id="rId56"/>
    </p:embeddedFont>
    <p:embeddedFont>
      <p:font typeface="Open Sans Ultra-Bold Italics" charset="1" panose="00000000000000000000"/>
      <p:regular r:id="rId57"/>
    </p:embeddedFont>
    <p:embeddedFont>
      <p:font typeface="Alice" charset="1" panose="00000500000000000000"/>
      <p:regular r:id="rId58"/>
    </p:embeddedFont>
    <p:embeddedFont>
      <p:font typeface="Alice Bold" charset="1" panose="00000500000000000000"/>
      <p:regular r:id="rId59"/>
    </p:embeddedFont>
    <p:embeddedFont>
      <p:font typeface="Alice Italics" charset="1" panose="00000500000000000000"/>
      <p:regular r:id="rId60"/>
    </p:embeddedFont>
    <p:embeddedFont>
      <p:font typeface="Alice Bold Italics" charset="1" panose="000005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slides/slide1.xml" Type="http://schemas.openxmlformats.org/officeDocument/2006/relationships/slide"/><Relationship Id="rId63" Target="slides/slide2.xml" Type="http://schemas.openxmlformats.org/officeDocument/2006/relationships/slide"/><Relationship Id="rId64" Target="slides/slide3.xml" Type="http://schemas.openxmlformats.org/officeDocument/2006/relationships/slide"/><Relationship Id="rId65" Target="slides/slide4.xml" Type="http://schemas.openxmlformats.org/officeDocument/2006/relationships/slide"/><Relationship Id="rId66" Target="slides/slide5.xml" Type="http://schemas.openxmlformats.org/officeDocument/2006/relationships/slide"/><Relationship Id="rId67" Target="slides/slide6.xml" Type="http://schemas.openxmlformats.org/officeDocument/2006/relationships/slide"/><Relationship Id="rId68" Target="slides/slide7.xml" Type="http://schemas.openxmlformats.org/officeDocument/2006/relationships/slide"/><Relationship Id="rId69" Target="slides/slide8.xml" Type="http://schemas.openxmlformats.org/officeDocument/2006/relationships/slide"/><Relationship Id="rId7" Target="fonts/font7.fntdata" Type="http://schemas.openxmlformats.org/officeDocument/2006/relationships/font"/><Relationship Id="rId70" Target="slides/slide9.xml" Type="http://schemas.openxmlformats.org/officeDocument/2006/relationships/slide"/><Relationship Id="rId71" Target="slides/slide10.xml" Type="http://schemas.openxmlformats.org/officeDocument/2006/relationships/slide"/><Relationship Id="rId72" Target="slides/slide11.xml" Type="http://schemas.openxmlformats.org/officeDocument/2006/relationships/slide"/><Relationship Id="rId73" Target="slides/slide12.xml" Type="http://schemas.openxmlformats.org/officeDocument/2006/relationships/slide"/><Relationship Id="rId74" Target="slides/slide13.xml" Type="http://schemas.openxmlformats.org/officeDocument/2006/relationships/slide"/><Relationship Id="rId75" Target="slides/slide14.xml" Type="http://schemas.openxmlformats.org/officeDocument/2006/relationships/slide"/><Relationship Id="rId76" Target="slides/slide15.xml" Type="http://schemas.openxmlformats.org/officeDocument/2006/relationships/slide"/><Relationship Id="rId77" Target="slides/slide16.xml" Type="http://schemas.openxmlformats.org/officeDocument/2006/relationships/slide"/><Relationship Id="rId78" Target="slides/slide17.xml" Type="http://schemas.openxmlformats.org/officeDocument/2006/relationships/slide"/><Relationship Id="rId79" Target="slides/slide18.xml" Type="http://schemas.openxmlformats.org/officeDocument/2006/relationships/slide"/><Relationship Id="rId8" Target="fonts/font8.fntdata" Type="http://schemas.openxmlformats.org/officeDocument/2006/relationships/font"/><Relationship Id="rId80" Target="slides/slide19.xml" Type="http://schemas.openxmlformats.org/officeDocument/2006/relationships/slide"/><Relationship Id="rId81" Target="slides/slide20.xml" Type="http://schemas.openxmlformats.org/officeDocument/2006/relationships/slide"/><Relationship Id="rId82" Target="slides/slide21.xml" Type="http://schemas.openxmlformats.org/officeDocument/2006/relationships/slide"/><Relationship Id="rId83" Target="slides/slide22.xml" Type="http://schemas.openxmlformats.org/officeDocument/2006/relationships/slide"/><Relationship Id="rId84" Target="slides/slide23.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VAFznKy1nDY.mp4" Type="http://schemas.openxmlformats.org/officeDocument/2006/relationships/video"/><Relationship Id="rId4" Target="../media/VAFznKy1nDY.mp4" Type="http://schemas.microsoft.com/office/2007/relationships/media"/></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https://en.wikipedia.org/wiki/Unicorn_(finance)" TargetMode="External" Type="http://schemas.openxmlformats.org/officeDocument/2006/relationships/hyperlink"/><Relationship Id="rId5" Target="../media/image62.png" Type="http://schemas.openxmlformats.org/officeDocument/2006/relationships/image"/><Relationship Id="rId6" Target="../media/image6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https://en.wikipedia.org/wiki/List_of_countries_by_GDP_(nominal)"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1319930" y="2544263"/>
            <a:ext cx="9218378" cy="5033529"/>
          </a:xfrm>
          <a:prstGeom prst="rect">
            <a:avLst/>
          </a:prstGeom>
        </p:spPr>
        <p:txBody>
          <a:bodyPr anchor="t" rtlCol="false" tIns="0" lIns="0" bIns="0" rIns="0">
            <a:spAutoFit/>
          </a:bodyPr>
          <a:lstStyle/>
          <a:p>
            <a:pPr algn="ctr">
              <a:lnSpc>
                <a:spcPts val="18275"/>
              </a:lnSpc>
            </a:pPr>
            <a:r>
              <a:rPr lang="en-US" sz="25382">
                <a:solidFill>
                  <a:srgbClr val="6866E1"/>
                </a:solidFill>
                <a:latin typeface="Computer Says No"/>
              </a:rPr>
              <a:t>UNICORN COMPANIES</a:t>
            </a:r>
          </a:p>
        </p:txBody>
      </p:sp>
      <p:sp>
        <p:nvSpPr>
          <p:cNvPr name="Freeform 9" id="9"/>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
        <p:nvSpPr>
          <p:cNvPr name="TextBox 10" id="10"/>
          <p:cNvSpPr txBox="true"/>
          <p:nvPr/>
        </p:nvSpPr>
        <p:spPr>
          <a:xfrm rot="0">
            <a:off x="3263308" y="696087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628240" y="7047926"/>
            <a:ext cx="6027688" cy="819694"/>
          </a:xfrm>
          <a:prstGeom prst="rect">
            <a:avLst/>
          </a:prstGeom>
        </p:spPr>
        <p:txBody>
          <a:bodyPr anchor="t" rtlCol="false" tIns="0" lIns="0" bIns="0" rIns="0">
            <a:spAutoFit/>
          </a:bodyPr>
          <a:lstStyle/>
          <a:p>
            <a:pPr algn="ctr">
              <a:lnSpc>
                <a:spcPts val="6795"/>
              </a:lnSpc>
            </a:pPr>
            <a:r>
              <a:rPr lang="en-US" sz="4853">
                <a:solidFill>
                  <a:srgbClr val="FFFFFF"/>
                </a:solidFill>
                <a:latin typeface="Canva Sans Bold"/>
              </a:rPr>
              <a:t>Data Science Lab - 1</a:t>
            </a:r>
          </a:p>
        </p:txBody>
      </p:sp>
      <p:sp>
        <p:nvSpPr>
          <p:cNvPr name="TextBox 12" id="12"/>
          <p:cNvSpPr txBox="true"/>
          <p:nvPr/>
        </p:nvSpPr>
        <p:spPr>
          <a:xfrm rot="0">
            <a:off x="1646582" y="8103253"/>
            <a:ext cx="3363962"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Instructure  - :</a:t>
            </a:r>
          </a:p>
          <a:p>
            <a:pPr algn="ctr">
              <a:lnSpc>
                <a:spcPts val="4759"/>
              </a:lnSpc>
            </a:pPr>
            <a:r>
              <a:rPr lang="en-US" sz="3399">
                <a:solidFill>
                  <a:srgbClr val="FFFFFF"/>
                </a:solidFill>
                <a:latin typeface="Canva Sans"/>
              </a:rPr>
              <a:t>Dr. Dootika Vats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435839">
            <a:off x="9351764" y="-6030656"/>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16845">
            <a:off x="-1866130" y="7866210"/>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57600" y="423189"/>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0508" y="3077671"/>
            <a:ext cx="12892249" cy="6376248"/>
          </a:xfrm>
          <a:custGeom>
            <a:avLst/>
            <a:gdLst/>
            <a:ahLst/>
            <a:cxnLst/>
            <a:rect r="r" b="b" t="t" l="l"/>
            <a:pathLst>
              <a:path h="6376248" w="12892249">
                <a:moveTo>
                  <a:pt x="0" y="0"/>
                </a:moveTo>
                <a:lnTo>
                  <a:pt x="12892249" y="0"/>
                </a:lnTo>
                <a:lnTo>
                  <a:pt x="12892249" y="6376248"/>
                </a:lnTo>
                <a:lnTo>
                  <a:pt x="0" y="6376248"/>
                </a:lnTo>
                <a:lnTo>
                  <a:pt x="0" y="0"/>
                </a:lnTo>
                <a:close/>
              </a:path>
            </a:pathLst>
          </a:custGeom>
          <a:blipFill>
            <a:blip r:embed="rId6"/>
            <a:stretch>
              <a:fillRect l="0" t="0" r="0" b="0"/>
            </a:stretch>
          </a:blipFill>
        </p:spPr>
      </p:sp>
      <p:sp>
        <p:nvSpPr>
          <p:cNvPr name="TextBox 6" id="6"/>
          <p:cNvSpPr txBox="true"/>
          <p:nvPr/>
        </p:nvSpPr>
        <p:spPr>
          <a:xfrm rot="0">
            <a:off x="241736" y="327939"/>
            <a:ext cx="17428494"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What is the relation between GDP and the presence of unicorns in a region?</a:t>
            </a:r>
          </a:p>
        </p:txBody>
      </p:sp>
      <p:sp>
        <p:nvSpPr>
          <p:cNvPr name="TextBox 7" id="7"/>
          <p:cNvSpPr txBox="true"/>
          <p:nvPr/>
        </p:nvSpPr>
        <p:spPr>
          <a:xfrm rot="0">
            <a:off x="13182757" y="2924484"/>
            <a:ext cx="4853064" cy="2031018"/>
          </a:xfrm>
          <a:prstGeom prst="rect">
            <a:avLst/>
          </a:prstGeom>
        </p:spPr>
        <p:txBody>
          <a:bodyPr anchor="t" rtlCol="false" tIns="0" lIns="0" bIns="0" rIns="0">
            <a:spAutoFit/>
          </a:bodyPr>
          <a:lstStyle/>
          <a:p>
            <a:pPr marL="629059" indent="-314530" lvl="1">
              <a:lnSpc>
                <a:spcPts val="4079"/>
              </a:lnSpc>
              <a:buFont typeface="Arial"/>
              <a:buChar char="•"/>
            </a:pPr>
            <a:r>
              <a:rPr lang="en-US" sz="2913">
                <a:solidFill>
                  <a:srgbClr val="FFFFFF"/>
                </a:solidFill>
                <a:latin typeface="Canva Sans"/>
              </a:rPr>
              <a:t>There is Positive correlation between  GDP and the presence of unicorns in a region</a:t>
            </a:r>
          </a:p>
        </p:txBody>
      </p:sp>
      <p:sp>
        <p:nvSpPr>
          <p:cNvPr name="TextBox 8" id="8"/>
          <p:cNvSpPr txBox="true"/>
          <p:nvPr/>
        </p:nvSpPr>
        <p:spPr>
          <a:xfrm rot="0">
            <a:off x="13182757" y="5727027"/>
            <a:ext cx="4853064" cy="2693595"/>
          </a:xfrm>
          <a:prstGeom prst="rect">
            <a:avLst/>
          </a:prstGeom>
        </p:spPr>
        <p:txBody>
          <a:bodyPr anchor="t" rtlCol="false" tIns="0" lIns="0" bIns="0" rIns="0">
            <a:spAutoFit/>
          </a:bodyPr>
          <a:lstStyle/>
          <a:p>
            <a:pPr marL="664530" indent="-332265" lvl="1">
              <a:lnSpc>
                <a:spcPts val="4309"/>
              </a:lnSpc>
              <a:buFont typeface="Arial"/>
              <a:buChar char="•"/>
            </a:pPr>
            <a:r>
              <a:rPr lang="en-US" sz="3077">
                <a:solidFill>
                  <a:srgbClr val="FFFFFF"/>
                </a:solidFill>
                <a:latin typeface="Canva Sans"/>
              </a:rPr>
              <a:t>Unicorns mostly emerge from developed countries with India and China being an exception.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5908" y="2445273"/>
            <a:ext cx="10825758" cy="6510084"/>
          </a:xfrm>
          <a:custGeom>
            <a:avLst/>
            <a:gdLst/>
            <a:ahLst/>
            <a:cxnLst/>
            <a:rect r="r" b="b" t="t" l="l"/>
            <a:pathLst>
              <a:path h="6510084" w="10825758">
                <a:moveTo>
                  <a:pt x="0" y="0"/>
                </a:moveTo>
                <a:lnTo>
                  <a:pt x="10825758" y="0"/>
                </a:lnTo>
                <a:lnTo>
                  <a:pt x="10825758" y="6510084"/>
                </a:lnTo>
                <a:lnTo>
                  <a:pt x="0" y="6510084"/>
                </a:lnTo>
                <a:lnTo>
                  <a:pt x="0" y="0"/>
                </a:lnTo>
                <a:close/>
              </a:path>
            </a:pathLst>
          </a:custGeom>
          <a:blipFill>
            <a:blip r:embed="rId2"/>
            <a:stretch>
              <a:fillRect l="0" t="0" r="0" b="0"/>
            </a:stretch>
          </a:blipFill>
        </p:spPr>
      </p:sp>
      <p:sp>
        <p:nvSpPr>
          <p:cNvPr name="TextBox 3" id="3"/>
          <p:cNvSpPr txBox="true"/>
          <p:nvPr/>
        </p:nvSpPr>
        <p:spPr>
          <a:xfrm rot="0">
            <a:off x="880746" y="9478921"/>
            <a:ext cx="10825758" cy="580390"/>
          </a:xfrm>
          <a:prstGeom prst="rect">
            <a:avLst/>
          </a:prstGeom>
        </p:spPr>
        <p:txBody>
          <a:bodyPr anchor="t" rtlCol="false" tIns="0" lIns="0" bIns="0" rIns="0">
            <a:spAutoFit/>
          </a:bodyPr>
          <a:lstStyle/>
          <a:p>
            <a:pPr algn="ctr">
              <a:lnSpc>
                <a:spcPts val="4759"/>
              </a:lnSpc>
              <a:spcBef>
                <a:spcPct val="0"/>
              </a:spcBef>
            </a:pPr>
          </a:p>
        </p:txBody>
      </p:sp>
      <p:sp>
        <p:nvSpPr>
          <p:cNvPr name="TextBox 4" id="4"/>
          <p:cNvSpPr txBox="true"/>
          <p:nvPr/>
        </p:nvSpPr>
        <p:spPr>
          <a:xfrm rot="0">
            <a:off x="-809009" y="430546"/>
            <a:ext cx="17916533" cy="1072482"/>
          </a:xfrm>
          <a:prstGeom prst="rect">
            <a:avLst/>
          </a:prstGeom>
        </p:spPr>
        <p:txBody>
          <a:bodyPr anchor="t" rtlCol="false" tIns="0" lIns="0" bIns="0" rIns="0">
            <a:spAutoFit/>
          </a:bodyPr>
          <a:lstStyle/>
          <a:p>
            <a:pPr algn="ctr">
              <a:lnSpc>
                <a:spcPts val="8758"/>
              </a:lnSpc>
            </a:pPr>
            <a:r>
              <a:rPr lang="en-US" sz="6255">
                <a:solidFill>
                  <a:srgbClr val="FFFFFF"/>
                </a:solidFill>
                <a:latin typeface="Canva Sans Bold"/>
              </a:rPr>
              <a:t>When do most unicorns emerge?</a:t>
            </a:r>
          </a:p>
        </p:txBody>
      </p:sp>
      <p:sp>
        <p:nvSpPr>
          <p:cNvPr name="TextBox 5" id="5"/>
          <p:cNvSpPr txBox="true"/>
          <p:nvPr/>
        </p:nvSpPr>
        <p:spPr>
          <a:xfrm rot="0">
            <a:off x="11221666" y="2676445"/>
            <a:ext cx="6602576"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Unicorns usually emerge at the beginning of the fiscal quarter: January, April, and October except in the third quarter where most of them emerge at the end of the quarter. </a:t>
            </a:r>
          </a:p>
          <a:p>
            <a:pPr marL="734059" indent="-367030" lvl="1">
              <a:lnSpc>
                <a:spcPts val="4759"/>
              </a:lnSpc>
              <a:buFont typeface="Arial"/>
              <a:buChar char="•"/>
            </a:pPr>
            <a:r>
              <a:rPr lang="en-US" sz="3399">
                <a:solidFill>
                  <a:srgbClr val="FFFFFF"/>
                </a:solidFill>
                <a:latin typeface="Canva Sans"/>
              </a:rPr>
              <a:t>Most unicorns also emerged during the second quarter: April, May, June. </a:t>
            </a:r>
          </a:p>
          <a:p>
            <a:pP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5482" y="3139234"/>
            <a:ext cx="7578351" cy="4008533"/>
          </a:xfrm>
          <a:custGeom>
            <a:avLst/>
            <a:gdLst/>
            <a:ahLst/>
            <a:cxnLst/>
            <a:rect r="r" b="b" t="t" l="l"/>
            <a:pathLst>
              <a:path h="4008533" w="7578351">
                <a:moveTo>
                  <a:pt x="0" y="0"/>
                </a:moveTo>
                <a:lnTo>
                  <a:pt x="7578350" y="0"/>
                </a:lnTo>
                <a:lnTo>
                  <a:pt x="7578350" y="4008532"/>
                </a:lnTo>
                <a:lnTo>
                  <a:pt x="0" y="4008532"/>
                </a:lnTo>
                <a:lnTo>
                  <a:pt x="0" y="0"/>
                </a:lnTo>
                <a:close/>
              </a:path>
            </a:pathLst>
          </a:custGeom>
          <a:blipFill>
            <a:blip r:embed="rId4"/>
            <a:stretch>
              <a:fillRect l="0" t="0" r="0" b="0"/>
            </a:stretch>
          </a:blipFill>
        </p:spPr>
      </p:sp>
      <p:sp>
        <p:nvSpPr>
          <p:cNvPr name="Freeform 4" id="4"/>
          <p:cNvSpPr/>
          <p:nvPr/>
        </p:nvSpPr>
        <p:spPr>
          <a:xfrm flipH="false" flipV="false" rot="0">
            <a:off x="9144000" y="3116844"/>
            <a:ext cx="8115300" cy="4172273"/>
          </a:xfrm>
          <a:custGeom>
            <a:avLst/>
            <a:gdLst/>
            <a:ahLst/>
            <a:cxnLst/>
            <a:rect r="r" b="b" t="t" l="l"/>
            <a:pathLst>
              <a:path h="4172273" w="8115300">
                <a:moveTo>
                  <a:pt x="0" y="0"/>
                </a:moveTo>
                <a:lnTo>
                  <a:pt x="8115300" y="0"/>
                </a:lnTo>
                <a:lnTo>
                  <a:pt x="8115300" y="4172273"/>
                </a:lnTo>
                <a:lnTo>
                  <a:pt x="0" y="4172273"/>
                </a:lnTo>
                <a:lnTo>
                  <a:pt x="0" y="0"/>
                </a:lnTo>
                <a:close/>
              </a:path>
            </a:pathLst>
          </a:custGeom>
          <a:blipFill>
            <a:blip r:embed="rId5"/>
            <a:stretch>
              <a:fillRect l="0" t="0" r="0" b="0"/>
            </a:stretch>
          </a:blipFill>
        </p:spPr>
      </p:sp>
      <p:sp>
        <p:nvSpPr>
          <p:cNvPr name="TextBox 5" id="5"/>
          <p:cNvSpPr txBox="true"/>
          <p:nvPr/>
        </p:nvSpPr>
        <p:spPr>
          <a:xfrm rot="0">
            <a:off x="2162194" y="462237"/>
            <a:ext cx="13963612"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 Number of unicorns in each industry &amp; Valuation for each industry with years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4825">
            <a:off x="6143849" y="-565255"/>
            <a:ext cx="17836200" cy="12161046"/>
          </a:xfrm>
          <a:custGeom>
            <a:avLst/>
            <a:gdLst/>
            <a:ahLst/>
            <a:cxnLst/>
            <a:rect r="r" b="b" t="t" l="l"/>
            <a:pathLst>
              <a:path h="12161046" w="17836200">
                <a:moveTo>
                  <a:pt x="0" y="0"/>
                </a:moveTo>
                <a:lnTo>
                  <a:pt x="17836200" y="0"/>
                </a:lnTo>
                <a:lnTo>
                  <a:pt x="17836200" y="12161045"/>
                </a:lnTo>
                <a:lnTo>
                  <a:pt x="0" y="12161045"/>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07414" y="1028700"/>
            <a:ext cx="2372273" cy="4486568"/>
          </a:xfrm>
          <a:custGeom>
            <a:avLst/>
            <a:gdLst/>
            <a:ahLst/>
            <a:cxnLst/>
            <a:rect r="r" b="b" t="t" l="l"/>
            <a:pathLst>
              <a:path h="4486568" w="2372273">
                <a:moveTo>
                  <a:pt x="0" y="0"/>
                </a:moveTo>
                <a:lnTo>
                  <a:pt x="2372273" y="0"/>
                </a:lnTo>
                <a:lnTo>
                  <a:pt x="2372273" y="4486568"/>
                </a:lnTo>
                <a:lnTo>
                  <a:pt x="0" y="4486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8558" y="2320503"/>
            <a:ext cx="11054540" cy="5645994"/>
          </a:xfrm>
          <a:custGeom>
            <a:avLst/>
            <a:gdLst/>
            <a:ahLst/>
            <a:cxnLst/>
            <a:rect r="r" b="b" t="t" l="l"/>
            <a:pathLst>
              <a:path h="5645994" w="11054540">
                <a:moveTo>
                  <a:pt x="0" y="0"/>
                </a:moveTo>
                <a:lnTo>
                  <a:pt x="11054540" y="0"/>
                </a:lnTo>
                <a:lnTo>
                  <a:pt x="11054540" y="5645994"/>
                </a:lnTo>
                <a:lnTo>
                  <a:pt x="0" y="5645994"/>
                </a:lnTo>
                <a:lnTo>
                  <a:pt x="0" y="0"/>
                </a:lnTo>
                <a:close/>
              </a:path>
            </a:pathLst>
          </a:custGeom>
          <a:blipFill>
            <a:blip r:embed="rId6"/>
            <a:stretch>
              <a:fillRect l="0" t="0" r="0" b="0"/>
            </a:stretch>
          </a:blipFill>
        </p:spPr>
      </p:sp>
      <p:sp>
        <p:nvSpPr>
          <p:cNvPr name="Freeform 5" id="5"/>
          <p:cNvSpPr/>
          <p:nvPr/>
        </p:nvSpPr>
        <p:spPr>
          <a:xfrm flipH="false" flipV="false" rot="0">
            <a:off x="11736915" y="3682955"/>
            <a:ext cx="5522385" cy="3664624"/>
          </a:xfrm>
          <a:custGeom>
            <a:avLst/>
            <a:gdLst/>
            <a:ahLst/>
            <a:cxnLst/>
            <a:rect r="r" b="b" t="t" l="l"/>
            <a:pathLst>
              <a:path h="3664624" w="5522385">
                <a:moveTo>
                  <a:pt x="0" y="0"/>
                </a:moveTo>
                <a:lnTo>
                  <a:pt x="5522385" y="0"/>
                </a:lnTo>
                <a:lnTo>
                  <a:pt x="5522385" y="3664625"/>
                </a:lnTo>
                <a:lnTo>
                  <a:pt x="0" y="3664625"/>
                </a:lnTo>
                <a:lnTo>
                  <a:pt x="0" y="0"/>
                </a:lnTo>
                <a:close/>
              </a:path>
            </a:pathLst>
          </a:custGeom>
          <a:blipFill>
            <a:blip r:embed="rId7"/>
            <a:stretch>
              <a:fillRect l="0" t="0" r="0" b="0"/>
            </a:stretch>
          </a:blipFill>
        </p:spPr>
      </p:sp>
      <p:sp>
        <p:nvSpPr>
          <p:cNvPr name="TextBox 6" id="6"/>
          <p:cNvSpPr txBox="true"/>
          <p:nvPr/>
        </p:nvSpPr>
        <p:spPr>
          <a:xfrm rot="0">
            <a:off x="3569473" y="671319"/>
            <a:ext cx="11149054" cy="1028530"/>
          </a:xfrm>
          <a:prstGeom prst="rect">
            <a:avLst/>
          </a:prstGeom>
        </p:spPr>
        <p:txBody>
          <a:bodyPr anchor="t" rtlCol="false" tIns="0" lIns="0" bIns="0" rIns="0">
            <a:spAutoFit/>
          </a:bodyPr>
          <a:lstStyle/>
          <a:p>
            <a:pPr algn="ctr">
              <a:lnSpc>
                <a:spcPts val="8405"/>
              </a:lnSpc>
            </a:pPr>
            <a:r>
              <a:rPr lang="en-US" sz="6003">
                <a:solidFill>
                  <a:srgbClr val="FFFFFF"/>
                </a:solidFill>
                <a:latin typeface="Canva Sans Bold"/>
              </a:rPr>
              <a:t>Valuation vs industry boxplot </a:t>
            </a:r>
          </a:p>
        </p:txBody>
      </p:sp>
      <p:sp>
        <p:nvSpPr>
          <p:cNvPr name="TextBox 7" id="7"/>
          <p:cNvSpPr txBox="true"/>
          <p:nvPr/>
        </p:nvSpPr>
        <p:spPr>
          <a:xfrm rot="0">
            <a:off x="12327300" y="2949721"/>
            <a:ext cx="4341614" cy="587375"/>
          </a:xfrm>
          <a:prstGeom prst="rect">
            <a:avLst/>
          </a:prstGeom>
        </p:spPr>
        <p:txBody>
          <a:bodyPr anchor="t" rtlCol="false" tIns="0" lIns="0" bIns="0" rIns="0">
            <a:spAutoFit/>
          </a:bodyPr>
          <a:lstStyle/>
          <a:p>
            <a:pPr algn="ctr">
              <a:lnSpc>
                <a:spcPts val="4899"/>
              </a:lnSpc>
            </a:pPr>
            <a:r>
              <a:rPr lang="en-US" sz="3499">
                <a:solidFill>
                  <a:srgbClr val="FFFFFF"/>
                </a:solidFill>
                <a:latin typeface="Canva Sans"/>
              </a:rPr>
              <a:t>Valuation in Billions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1836239" y="-2562300"/>
            <a:ext cx="16461989" cy="12511111"/>
          </a:xfrm>
          <a:custGeom>
            <a:avLst/>
            <a:gdLst/>
            <a:ahLst/>
            <a:cxnLst/>
            <a:rect r="r" b="b" t="t" l="l"/>
            <a:pathLst>
              <a:path h="12511111" w="16461989">
                <a:moveTo>
                  <a:pt x="16461989" y="0"/>
                </a:moveTo>
                <a:lnTo>
                  <a:pt x="0" y="0"/>
                </a:lnTo>
                <a:lnTo>
                  <a:pt x="0" y="12511111"/>
                </a:lnTo>
                <a:lnTo>
                  <a:pt x="16461989" y="12511111"/>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8807" y="1963793"/>
            <a:ext cx="8947423" cy="4346468"/>
          </a:xfrm>
          <a:custGeom>
            <a:avLst/>
            <a:gdLst/>
            <a:ahLst/>
            <a:cxnLst/>
            <a:rect r="r" b="b" t="t" l="l"/>
            <a:pathLst>
              <a:path h="4346468" w="8947423">
                <a:moveTo>
                  <a:pt x="0" y="0"/>
                </a:moveTo>
                <a:lnTo>
                  <a:pt x="8947423" y="0"/>
                </a:lnTo>
                <a:lnTo>
                  <a:pt x="8947423" y="4346468"/>
                </a:lnTo>
                <a:lnTo>
                  <a:pt x="0" y="4346468"/>
                </a:lnTo>
                <a:lnTo>
                  <a:pt x="0" y="0"/>
                </a:lnTo>
                <a:close/>
              </a:path>
            </a:pathLst>
          </a:custGeom>
          <a:blipFill>
            <a:blip r:embed="rId4"/>
            <a:stretch>
              <a:fillRect l="-1194" t="-7511" r="-1625" b="0"/>
            </a:stretch>
          </a:blipFill>
        </p:spPr>
      </p:sp>
      <p:sp>
        <p:nvSpPr>
          <p:cNvPr name="Freeform 4" id="4"/>
          <p:cNvSpPr/>
          <p:nvPr/>
        </p:nvSpPr>
        <p:spPr>
          <a:xfrm flipH="false" flipV="false" rot="0">
            <a:off x="10528373" y="1963793"/>
            <a:ext cx="7322961" cy="4346468"/>
          </a:xfrm>
          <a:custGeom>
            <a:avLst/>
            <a:gdLst/>
            <a:ahLst/>
            <a:cxnLst/>
            <a:rect r="r" b="b" t="t" l="l"/>
            <a:pathLst>
              <a:path h="4346468" w="7322961">
                <a:moveTo>
                  <a:pt x="0" y="0"/>
                </a:moveTo>
                <a:lnTo>
                  <a:pt x="7322961" y="0"/>
                </a:lnTo>
                <a:lnTo>
                  <a:pt x="7322961" y="4346468"/>
                </a:lnTo>
                <a:lnTo>
                  <a:pt x="0" y="4346468"/>
                </a:lnTo>
                <a:lnTo>
                  <a:pt x="0" y="0"/>
                </a:lnTo>
                <a:close/>
              </a:path>
            </a:pathLst>
          </a:custGeom>
          <a:blipFill>
            <a:blip r:embed="rId5"/>
            <a:stretch>
              <a:fillRect l="0" t="0" r="0" b="0"/>
            </a:stretch>
          </a:blipFill>
        </p:spPr>
      </p:sp>
      <p:sp>
        <p:nvSpPr>
          <p:cNvPr name="TextBox 5" id="5"/>
          <p:cNvSpPr txBox="true"/>
          <p:nvPr/>
        </p:nvSpPr>
        <p:spPr>
          <a:xfrm rot="0">
            <a:off x="328807" y="560705"/>
            <a:ext cx="1752252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Yearly Growth rate for each Country.</a:t>
            </a:r>
          </a:p>
        </p:txBody>
      </p:sp>
      <p:sp>
        <p:nvSpPr>
          <p:cNvPr name="TextBox 6" id="6"/>
          <p:cNvSpPr txBox="true"/>
          <p:nvPr/>
        </p:nvSpPr>
        <p:spPr>
          <a:xfrm rot="0">
            <a:off x="328807" y="6767461"/>
            <a:ext cx="17522527" cy="3181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rPr>
              <a:t>We observed that the growth rate in the pre-covid period has been fairly uniform but there isn’t that much impact of growth rate on the unicorns emerging however the growth rate being negative in 2019-2021, most unicorns have emerged during that period. </a:t>
            </a:r>
          </a:p>
          <a:p>
            <a:pPr algn="ctr">
              <a:lnSpc>
                <a:spcPts val="4200"/>
              </a:lnSpc>
            </a:pPr>
            <a:r>
              <a:rPr lang="en-US" sz="3000">
                <a:solidFill>
                  <a:srgbClr val="FFFFFF"/>
                </a:solidFill>
                <a:latin typeface="Canva Sans"/>
              </a:rPr>
              <a:t>(This was the Covid Period)</a:t>
            </a:r>
          </a:p>
          <a:p>
            <a:pPr algn="ctr">
              <a:lnSpc>
                <a:spcPts val="4200"/>
              </a:lnSpc>
            </a:pPr>
          </a:p>
          <a:p>
            <a:pPr algn="ctr">
              <a:lnSpc>
                <a:spcPts val="4200"/>
              </a:lnSpc>
              <a:spcBef>
                <a:spcPct val="0"/>
              </a:spcBef>
            </a:pPr>
            <a:r>
              <a:rPr lang="en-US" sz="3000">
                <a:solidFill>
                  <a:srgbClr val="FFFFFF"/>
                </a:solidFill>
                <a:latin typeface="Canva Sans"/>
              </a:rPr>
              <a:t>Apparently being jobless at home is good for the Unicorns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7268" y="1749170"/>
            <a:ext cx="14462552" cy="7403019"/>
          </a:xfrm>
          <a:custGeom>
            <a:avLst/>
            <a:gdLst/>
            <a:ahLst/>
            <a:cxnLst/>
            <a:rect r="r" b="b" t="t" l="l"/>
            <a:pathLst>
              <a:path h="7403019" w="14462552">
                <a:moveTo>
                  <a:pt x="0" y="0"/>
                </a:moveTo>
                <a:lnTo>
                  <a:pt x="14462552" y="0"/>
                </a:lnTo>
                <a:lnTo>
                  <a:pt x="14462552" y="7403019"/>
                </a:lnTo>
                <a:lnTo>
                  <a:pt x="0" y="7403019"/>
                </a:lnTo>
                <a:lnTo>
                  <a:pt x="0" y="0"/>
                </a:lnTo>
                <a:close/>
              </a:path>
            </a:pathLst>
          </a:custGeom>
          <a:blipFill>
            <a:blip r:embed="rId2"/>
            <a:stretch>
              <a:fillRect l="0" t="0" r="0" b="0"/>
            </a:stretch>
          </a:blipFill>
        </p:spPr>
      </p:sp>
      <p:sp>
        <p:nvSpPr>
          <p:cNvPr name="TextBox 3" id="3"/>
          <p:cNvSpPr txBox="true"/>
          <p:nvPr/>
        </p:nvSpPr>
        <p:spPr>
          <a:xfrm rot="0">
            <a:off x="2961456" y="-14250"/>
            <a:ext cx="12365087"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Art Nuvo UltraRough"/>
              </a:rPr>
              <a:t>Analysis of unicorns in India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01826" y="779958"/>
            <a:ext cx="8396187" cy="4922264"/>
          </a:xfrm>
          <a:custGeom>
            <a:avLst/>
            <a:gdLst/>
            <a:ahLst/>
            <a:cxnLst/>
            <a:rect r="r" b="b" t="t" l="l"/>
            <a:pathLst>
              <a:path h="4922264" w="8396187">
                <a:moveTo>
                  <a:pt x="0" y="0"/>
                </a:moveTo>
                <a:lnTo>
                  <a:pt x="8396187" y="0"/>
                </a:lnTo>
                <a:lnTo>
                  <a:pt x="8396187" y="4922264"/>
                </a:lnTo>
                <a:lnTo>
                  <a:pt x="0" y="4922264"/>
                </a:lnTo>
                <a:lnTo>
                  <a:pt x="0" y="0"/>
                </a:lnTo>
                <a:close/>
              </a:path>
            </a:pathLst>
          </a:custGeom>
          <a:blipFill>
            <a:blip r:embed="rId2"/>
            <a:stretch>
              <a:fillRect l="0" t="0" r="0" b="0"/>
            </a:stretch>
          </a:blipFill>
        </p:spPr>
      </p:sp>
      <p:sp>
        <p:nvSpPr>
          <p:cNvPr name="Freeform 3" id="3"/>
          <p:cNvSpPr/>
          <p:nvPr/>
        </p:nvSpPr>
        <p:spPr>
          <a:xfrm flipH="false" flipV="false" rot="0">
            <a:off x="9689005" y="4753625"/>
            <a:ext cx="7986772" cy="5177052"/>
          </a:xfrm>
          <a:custGeom>
            <a:avLst/>
            <a:gdLst/>
            <a:ahLst/>
            <a:cxnLst/>
            <a:rect r="r" b="b" t="t" l="l"/>
            <a:pathLst>
              <a:path h="5177052" w="7986772">
                <a:moveTo>
                  <a:pt x="0" y="0"/>
                </a:moveTo>
                <a:lnTo>
                  <a:pt x="7986772" y="0"/>
                </a:lnTo>
                <a:lnTo>
                  <a:pt x="7986772" y="5177052"/>
                </a:lnTo>
                <a:lnTo>
                  <a:pt x="0" y="5177052"/>
                </a:lnTo>
                <a:lnTo>
                  <a:pt x="0" y="0"/>
                </a:lnTo>
                <a:close/>
              </a:path>
            </a:pathLst>
          </a:custGeom>
          <a:blipFill>
            <a:blip r:embed="rId3"/>
            <a:stretch>
              <a:fillRect l="0" t="-941" r="0" b="-941"/>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6307" y="-6351348"/>
            <a:ext cx="19300614" cy="9966135"/>
          </a:xfrm>
          <a:custGeom>
            <a:avLst/>
            <a:gdLst/>
            <a:ahLst/>
            <a:cxnLst/>
            <a:rect r="r" b="b" t="t" l="l"/>
            <a:pathLst>
              <a:path h="9966135" w="19300614">
                <a:moveTo>
                  <a:pt x="0" y="0"/>
                </a:moveTo>
                <a:lnTo>
                  <a:pt x="19300614" y="0"/>
                </a:lnTo>
                <a:lnTo>
                  <a:pt x="19300614" y="9966135"/>
                </a:lnTo>
                <a:lnTo>
                  <a:pt x="0" y="9966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477732" y="6672213"/>
            <a:ext cx="19300614" cy="9966135"/>
          </a:xfrm>
          <a:custGeom>
            <a:avLst/>
            <a:gdLst/>
            <a:ahLst/>
            <a:cxnLst/>
            <a:rect r="r" b="b" t="t" l="l"/>
            <a:pathLst>
              <a:path h="9966135" w="19300614">
                <a:moveTo>
                  <a:pt x="0" y="9966135"/>
                </a:moveTo>
                <a:lnTo>
                  <a:pt x="19300614" y="9966135"/>
                </a:lnTo>
                <a:lnTo>
                  <a:pt x="19300614" y="0"/>
                </a:lnTo>
                <a:lnTo>
                  <a:pt x="0" y="0"/>
                </a:lnTo>
                <a:lnTo>
                  <a:pt x="0" y="99661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1205" y="2558028"/>
            <a:ext cx="10452947" cy="7394983"/>
          </a:xfrm>
          <a:custGeom>
            <a:avLst/>
            <a:gdLst/>
            <a:ahLst/>
            <a:cxnLst/>
            <a:rect r="r" b="b" t="t" l="l"/>
            <a:pathLst>
              <a:path h="7394983" w="10452947">
                <a:moveTo>
                  <a:pt x="0" y="0"/>
                </a:moveTo>
                <a:lnTo>
                  <a:pt x="10452948" y="0"/>
                </a:lnTo>
                <a:lnTo>
                  <a:pt x="10452948" y="7394982"/>
                </a:lnTo>
                <a:lnTo>
                  <a:pt x="0" y="7394982"/>
                </a:lnTo>
                <a:lnTo>
                  <a:pt x="0" y="0"/>
                </a:lnTo>
                <a:close/>
              </a:path>
            </a:pathLst>
          </a:custGeom>
          <a:blipFill>
            <a:blip r:embed="rId4"/>
            <a:stretch>
              <a:fillRect l="0" t="0" r="0" b="0"/>
            </a:stretch>
          </a:blipFill>
        </p:spPr>
      </p:sp>
      <p:sp>
        <p:nvSpPr>
          <p:cNvPr name="TextBox 5" id="5"/>
          <p:cNvSpPr txBox="true"/>
          <p:nvPr/>
        </p:nvSpPr>
        <p:spPr>
          <a:xfrm rot="0">
            <a:off x="0" y="623394"/>
            <a:ext cx="18288000"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 Scatterplot of Valuation Vs Equity raised with colour denoting company stage</a:t>
            </a:r>
          </a:p>
        </p:txBody>
      </p:sp>
      <p:sp>
        <p:nvSpPr>
          <p:cNvPr name="TextBox 6" id="6"/>
          <p:cNvSpPr txBox="true"/>
          <p:nvPr/>
        </p:nvSpPr>
        <p:spPr>
          <a:xfrm rot="0">
            <a:off x="13119629" y="4257813"/>
            <a:ext cx="4923319" cy="3406139"/>
          </a:xfrm>
          <a:prstGeom prst="rect">
            <a:avLst/>
          </a:prstGeom>
        </p:spPr>
        <p:txBody>
          <a:bodyPr anchor="t" rtlCol="false" tIns="0" lIns="0" bIns="0" rIns="0">
            <a:spAutoFit/>
          </a:bodyPr>
          <a:lstStyle/>
          <a:p>
            <a:pPr algn="ctr">
              <a:lnSpc>
                <a:spcPts val="5460"/>
              </a:lnSpc>
            </a:pPr>
            <a:r>
              <a:rPr lang="en-US" sz="3900">
                <a:solidFill>
                  <a:srgbClr val="FFFFFF"/>
                </a:solidFill>
                <a:latin typeface="Canva Sans Bold"/>
              </a:rPr>
              <a:t>Most Companies have raised equity below 500 million and their is lesser than 3 billion.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7203" y="3266931"/>
            <a:ext cx="8486797" cy="4191523"/>
          </a:xfrm>
          <a:custGeom>
            <a:avLst/>
            <a:gdLst/>
            <a:ahLst/>
            <a:cxnLst/>
            <a:rect r="r" b="b" t="t" l="l"/>
            <a:pathLst>
              <a:path h="4191523" w="8486797">
                <a:moveTo>
                  <a:pt x="0" y="0"/>
                </a:moveTo>
                <a:lnTo>
                  <a:pt x="8486797" y="0"/>
                </a:lnTo>
                <a:lnTo>
                  <a:pt x="8486797" y="4191524"/>
                </a:lnTo>
                <a:lnTo>
                  <a:pt x="0" y="4191524"/>
                </a:lnTo>
                <a:lnTo>
                  <a:pt x="0" y="0"/>
                </a:lnTo>
                <a:close/>
              </a:path>
            </a:pathLst>
          </a:custGeom>
          <a:blipFill>
            <a:blip r:embed="rId4"/>
            <a:stretch>
              <a:fillRect l="0" t="0" r="0" b="0"/>
            </a:stretch>
          </a:blipFill>
        </p:spPr>
      </p:sp>
      <p:sp>
        <p:nvSpPr>
          <p:cNvPr name="Freeform 4" id="4"/>
          <p:cNvSpPr/>
          <p:nvPr/>
        </p:nvSpPr>
        <p:spPr>
          <a:xfrm flipH="false" flipV="false" rot="0">
            <a:off x="9385736" y="3353215"/>
            <a:ext cx="8482856" cy="4129812"/>
          </a:xfrm>
          <a:custGeom>
            <a:avLst/>
            <a:gdLst/>
            <a:ahLst/>
            <a:cxnLst/>
            <a:rect r="r" b="b" t="t" l="l"/>
            <a:pathLst>
              <a:path h="4129812" w="8482856">
                <a:moveTo>
                  <a:pt x="0" y="0"/>
                </a:moveTo>
                <a:lnTo>
                  <a:pt x="8482856" y="0"/>
                </a:lnTo>
                <a:lnTo>
                  <a:pt x="8482856" y="4129811"/>
                </a:lnTo>
                <a:lnTo>
                  <a:pt x="0" y="4129811"/>
                </a:lnTo>
                <a:lnTo>
                  <a:pt x="0" y="0"/>
                </a:lnTo>
                <a:close/>
              </a:path>
            </a:pathLst>
          </a:custGeom>
          <a:blipFill>
            <a:blip r:embed="rId5"/>
            <a:stretch>
              <a:fillRect l="0" t="0" r="0" b="0"/>
            </a:stretch>
          </a:blipFill>
        </p:spPr>
      </p:sp>
      <p:sp>
        <p:nvSpPr>
          <p:cNvPr name="TextBox 5" id="5"/>
          <p:cNvSpPr txBox="true"/>
          <p:nvPr/>
        </p:nvSpPr>
        <p:spPr>
          <a:xfrm rot="0">
            <a:off x="657203" y="645018"/>
            <a:ext cx="8293437"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 No. of female founded Startup Vs Countries.</a:t>
            </a:r>
          </a:p>
        </p:txBody>
      </p:sp>
      <p:sp>
        <p:nvSpPr>
          <p:cNvPr name="TextBox 6" id="6"/>
          <p:cNvSpPr txBox="true"/>
          <p:nvPr/>
        </p:nvSpPr>
        <p:spPr>
          <a:xfrm rot="0">
            <a:off x="9144000" y="645018"/>
            <a:ext cx="7596935"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Box plot of valuation of the Startups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2826545" y="3766001"/>
            <a:ext cx="9491732" cy="2381446"/>
          </a:xfrm>
          <a:prstGeom prst="rect">
            <a:avLst/>
          </a:prstGeom>
        </p:spPr>
        <p:txBody>
          <a:bodyPr anchor="t" rtlCol="false" tIns="0" lIns="0" bIns="0" rIns="0">
            <a:spAutoFit/>
          </a:bodyPr>
          <a:lstStyle/>
          <a:p>
            <a:pPr algn="ctr">
              <a:lnSpc>
                <a:spcPts val="19503"/>
              </a:lnSpc>
            </a:pPr>
            <a:r>
              <a:rPr lang="en-US" sz="13930">
                <a:solidFill>
                  <a:srgbClr val="FFFFFF"/>
                </a:solidFill>
                <a:latin typeface="DM Serif Display"/>
              </a:rPr>
              <a:t>R Shiny 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069618" y="3146979"/>
            <a:ext cx="9357222" cy="3195319"/>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Presentation Main Points</a:t>
            </a:r>
          </a:p>
        </p:txBody>
      </p:sp>
      <p:sp>
        <p:nvSpPr>
          <p:cNvPr name="TextBox 4" id="4"/>
          <p:cNvSpPr txBox="true"/>
          <p:nvPr/>
        </p:nvSpPr>
        <p:spPr>
          <a:xfrm rot="0">
            <a:off x="360799" y="1670213"/>
            <a:ext cx="8783201" cy="7127394"/>
          </a:xfrm>
          <a:prstGeom prst="rect">
            <a:avLst/>
          </a:prstGeom>
        </p:spPr>
        <p:txBody>
          <a:bodyPr anchor="t" rtlCol="false" tIns="0" lIns="0" bIns="0" rIns="0">
            <a:spAutoFit/>
          </a:bodyPr>
          <a:lstStyle/>
          <a:p>
            <a:pPr marL="1247847" indent="-623923" lvl="1">
              <a:lnSpc>
                <a:spcPts val="8091"/>
              </a:lnSpc>
              <a:buFont typeface="Arial"/>
              <a:buChar char="•"/>
            </a:pPr>
            <a:r>
              <a:rPr lang="en-US" sz="5779">
                <a:solidFill>
                  <a:srgbClr val="FFFFFF"/>
                </a:solidFill>
                <a:latin typeface="Alice"/>
              </a:rPr>
              <a:t>Why is this  Project?</a:t>
            </a:r>
          </a:p>
          <a:p>
            <a:pPr marL="1247847" indent="-623923" lvl="1">
              <a:lnSpc>
                <a:spcPts val="8091"/>
              </a:lnSpc>
              <a:buFont typeface="Arial"/>
              <a:buChar char="•"/>
            </a:pPr>
            <a:r>
              <a:rPr lang="en-US" sz="5779">
                <a:solidFill>
                  <a:srgbClr val="FFFFFF"/>
                </a:solidFill>
                <a:latin typeface="Alice"/>
              </a:rPr>
              <a:t>About the data</a:t>
            </a:r>
          </a:p>
          <a:p>
            <a:pPr marL="1247847" indent="-623923" lvl="1">
              <a:lnSpc>
                <a:spcPts val="8091"/>
              </a:lnSpc>
              <a:buFont typeface="Arial"/>
              <a:buChar char="•"/>
            </a:pPr>
            <a:r>
              <a:rPr lang="en-US" sz="5779">
                <a:solidFill>
                  <a:srgbClr val="FFFFFF"/>
                </a:solidFill>
                <a:latin typeface="Alice"/>
              </a:rPr>
              <a:t>Challenges Faced</a:t>
            </a:r>
          </a:p>
          <a:p>
            <a:pPr marL="1247847" indent="-623923" lvl="1">
              <a:lnSpc>
                <a:spcPts val="8091"/>
              </a:lnSpc>
              <a:buFont typeface="Arial"/>
              <a:buChar char="•"/>
            </a:pPr>
            <a:r>
              <a:rPr lang="en-US" sz="5779">
                <a:solidFill>
                  <a:srgbClr val="FFFFFF"/>
                </a:solidFill>
                <a:latin typeface="Alice"/>
              </a:rPr>
              <a:t>Interesting Questions</a:t>
            </a:r>
          </a:p>
          <a:p>
            <a:pPr marL="1247847" indent="-623923" lvl="1">
              <a:lnSpc>
                <a:spcPts val="8091"/>
              </a:lnSpc>
              <a:buFont typeface="Arial"/>
              <a:buChar char="•"/>
            </a:pPr>
            <a:r>
              <a:rPr lang="en-US" sz="5779">
                <a:solidFill>
                  <a:srgbClr val="FFFFFF"/>
                </a:solidFill>
                <a:latin typeface="Alice"/>
              </a:rPr>
              <a:t>R Shiny App</a:t>
            </a:r>
          </a:p>
          <a:p>
            <a:pPr marL="1247847" indent="-623923" lvl="1">
              <a:lnSpc>
                <a:spcPts val="8091"/>
              </a:lnSpc>
              <a:buFont typeface="Arial"/>
              <a:buChar char="•"/>
            </a:pPr>
            <a:r>
              <a:rPr lang="en-US" sz="5779">
                <a:solidFill>
                  <a:srgbClr val="FFFFFF"/>
                </a:solidFill>
                <a:latin typeface="Alice"/>
              </a:rPr>
              <a:t>Conclusion</a:t>
            </a:r>
          </a:p>
          <a:p>
            <a:pPr marL="1247847" indent="-623923" lvl="1">
              <a:lnSpc>
                <a:spcPts val="8091"/>
              </a:lnSpc>
              <a:buFont typeface="Arial"/>
              <a:buChar char="•"/>
            </a:pPr>
            <a:r>
              <a:rPr lang="en-US" sz="5779">
                <a:solidFill>
                  <a:srgbClr val="FFFFFF"/>
                </a:solidFill>
                <a:latin typeface="Alice"/>
              </a:rPr>
              <a:t>References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41116" y="874876"/>
            <a:ext cx="15992745"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435839">
            <a:off x="9351764" y="-6030656"/>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16845">
            <a:off x="-1866130" y="7866210"/>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12526"/>
            <a:ext cx="1597201" cy="1781868"/>
          </a:xfrm>
          <a:custGeom>
            <a:avLst/>
            <a:gdLst/>
            <a:ahLst/>
            <a:cxnLst/>
            <a:rect r="r" b="b" t="t" l="l"/>
            <a:pathLst>
              <a:path h="1781868" w="1597201">
                <a:moveTo>
                  <a:pt x="0" y="0"/>
                </a:moveTo>
                <a:lnTo>
                  <a:pt x="1597201" y="0"/>
                </a:lnTo>
                <a:lnTo>
                  <a:pt x="1597201" y="1781868"/>
                </a:lnTo>
                <a:lnTo>
                  <a:pt x="0" y="178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29393" y="419170"/>
            <a:ext cx="6767062" cy="1235229"/>
          </a:xfrm>
          <a:prstGeom prst="rect">
            <a:avLst/>
          </a:prstGeom>
        </p:spPr>
        <p:txBody>
          <a:bodyPr anchor="t" rtlCol="false" tIns="0" lIns="0" bIns="0" rIns="0">
            <a:spAutoFit/>
          </a:bodyPr>
          <a:lstStyle/>
          <a:p>
            <a:pPr algn="ctr">
              <a:lnSpc>
                <a:spcPts val="10130"/>
              </a:lnSpc>
            </a:pPr>
            <a:r>
              <a:rPr lang="en-US" sz="7235">
                <a:solidFill>
                  <a:srgbClr val="FFFFFF"/>
                </a:solidFill>
                <a:latin typeface="Canva Sans Bold"/>
              </a:rPr>
              <a:t>Conclusion :-</a:t>
            </a:r>
          </a:p>
        </p:txBody>
      </p:sp>
      <p:sp>
        <p:nvSpPr>
          <p:cNvPr name="TextBox 6" id="6"/>
          <p:cNvSpPr txBox="true"/>
          <p:nvPr/>
        </p:nvSpPr>
        <p:spPr>
          <a:xfrm rot="0">
            <a:off x="230147" y="2119630"/>
            <a:ext cx="17827706" cy="59810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Most unicorns emerge from the US and China.</a:t>
            </a:r>
          </a:p>
          <a:p>
            <a:pPr marL="734059" indent="-367030" lvl="1">
              <a:lnSpc>
                <a:spcPts val="4759"/>
              </a:lnSpc>
              <a:buFont typeface="Arial"/>
              <a:buChar char="•"/>
            </a:pPr>
            <a:r>
              <a:rPr lang="en-US" sz="3399">
                <a:solidFill>
                  <a:srgbClr val="FFFFFF"/>
                </a:solidFill>
                <a:latin typeface="Canva Sans"/>
              </a:rPr>
              <a:t>There’s a positive correlation between the GDP of a country and the number of unicorns.</a:t>
            </a:r>
          </a:p>
          <a:p>
            <a:pPr marL="734059" indent="-367030" lvl="1">
              <a:lnSpc>
                <a:spcPts val="4759"/>
              </a:lnSpc>
              <a:buFont typeface="Arial"/>
              <a:buChar char="•"/>
            </a:pPr>
            <a:r>
              <a:rPr lang="en-US" sz="3399">
                <a:solidFill>
                  <a:srgbClr val="FFFFFF"/>
                </a:solidFill>
                <a:latin typeface="Canva Sans"/>
              </a:rPr>
              <a:t>Max number of unicorns emerge from the Enterprise Tech industry. </a:t>
            </a:r>
          </a:p>
          <a:p>
            <a:pPr marL="734059" indent="-367030" lvl="1">
              <a:lnSpc>
                <a:spcPts val="4759"/>
              </a:lnSpc>
              <a:buFont typeface="Arial"/>
              <a:buChar char="•"/>
            </a:pPr>
            <a:r>
              <a:rPr lang="en-US" sz="3399">
                <a:solidFill>
                  <a:srgbClr val="FFFFFF"/>
                </a:solidFill>
                <a:latin typeface="Canva Sans"/>
              </a:rPr>
              <a:t>The Industries with the most valuation are Media &amp; Entertainment and Financial Services. </a:t>
            </a:r>
          </a:p>
          <a:p>
            <a:pPr marL="734059" indent="-367030" lvl="1">
              <a:lnSpc>
                <a:spcPts val="4759"/>
              </a:lnSpc>
              <a:buFont typeface="Arial"/>
              <a:buChar char="•"/>
            </a:pPr>
            <a:r>
              <a:rPr lang="en-US" sz="3399">
                <a:solidFill>
                  <a:srgbClr val="FFFFFF"/>
                </a:solidFill>
                <a:latin typeface="Canva Sans"/>
              </a:rPr>
              <a:t>Unicorns emerged during the COVID period despite the economy of the country being down. </a:t>
            </a:r>
          </a:p>
          <a:p>
            <a:pPr marL="734059" indent="-367030" lvl="1">
              <a:lnSpc>
                <a:spcPts val="4759"/>
              </a:lnSpc>
              <a:buFont typeface="Arial"/>
              <a:buChar char="•"/>
            </a:pPr>
            <a:r>
              <a:rPr lang="en-US" sz="3399">
                <a:solidFill>
                  <a:srgbClr val="FFFFFF"/>
                </a:solidFill>
                <a:latin typeface="Canva Sans"/>
              </a:rPr>
              <a:t>A similar distribution is seen in the number of female-led startups as the rest with the country of origin.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836070" y="1028700"/>
            <a:ext cx="6615860" cy="5466494"/>
          </a:xfrm>
          <a:custGeom>
            <a:avLst/>
            <a:gdLst/>
            <a:ahLst/>
            <a:cxnLst/>
            <a:rect r="r" b="b" t="t" l="l"/>
            <a:pathLst>
              <a:path h="5466494" w="6615860">
                <a:moveTo>
                  <a:pt x="0" y="0"/>
                </a:moveTo>
                <a:lnTo>
                  <a:pt x="6615860" y="0"/>
                </a:lnTo>
                <a:lnTo>
                  <a:pt x="6615860" y="5466494"/>
                </a:lnTo>
                <a:lnTo>
                  <a:pt x="0" y="5466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4244">
            <a:off x="13130313" y="2321699"/>
            <a:ext cx="2556320" cy="4114800"/>
          </a:xfrm>
          <a:custGeom>
            <a:avLst/>
            <a:gdLst/>
            <a:ahLst/>
            <a:cxnLst/>
            <a:rect r="r" b="b" t="t" l="l"/>
            <a:pathLst>
              <a:path h="4114800" w="2556320">
                <a:moveTo>
                  <a:pt x="0" y="0"/>
                </a:moveTo>
                <a:lnTo>
                  <a:pt x="2556320" y="0"/>
                </a:lnTo>
                <a:lnTo>
                  <a:pt x="25563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12500">
            <a:off x="12426605" y="2550357"/>
            <a:ext cx="655800" cy="3643331"/>
          </a:xfrm>
          <a:custGeom>
            <a:avLst/>
            <a:gdLst/>
            <a:ahLst/>
            <a:cxnLst/>
            <a:rect r="r" b="b" t="t" l="l"/>
            <a:pathLst>
              <a:path h="3643331" w="655800">
                <a:moveTo>
                  <a:pt x="0" y="0"/>
                </a:moveTo>
                <a:lnTo>
                  <a:pt x="655800" y="0"/>
                </a:lnTo>
                <a:lnTo>
                  <a:pt x="655800" y="3643332"/>
                </a:lnTo>
                <a:lnTo>
                  <a:pt x="0" y="36433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95455" y="5841054"/>
            <a:ext cx="6794675" cy="2297709"/>
          </a:xfrm>
          <a:prstGeom prst="rect">
            <a:avLst/>
          </a:prstGeom>
        </p:spPr>
        <p:txBody>
          <a:bodyPr anchor="t" rtlCol="false" tIns="0" lIns="0" bIns="0" rIns="0">
            <a:spAutoFit/>
          </a:bodyPr>
          <a:lstStyle/>
          <a:p>
            <a:pPr algn="ctr">
              <a:lnSpc>
                <a:spcPts val="4604"/>
              </a:lnSpc>
            </a:pPr>
            <a:r>
              <a:rPr lang="en-US" sz="3289">
                <a:solidFill>
                  <a:srgbClr val="FFFFFF"/>
                </a:solidFill>
                <a:latin typeface="DM Serif Display"/>
              </a:rPr>
              <a:t>This Presentation is prepared by</a:t>
            </a:r>
          </a:p>
          <a:p>
            <a:pPr algn="ctr">
              <a:lnSpc>
                <a:spcPts val="4604"/>
              </a:lnSpc>
            </a:pPr>
          </a:p>
          <a:p>
            <a:pPr algn="ctr">
              <a:lnSpc>
                <a:spcPts val="4604"/>
              </a:lnSpc>
            </a:pPr>
            <a:r>
              <a:rPr lang="en-US" sz="3289">
                <a:solidFill>
                  <a:srgbClr val="A5E7CC"/>
                </a:solidFill>
                <a:latin typeface="Brasika"/>
              </a:rPr>
              <a:t>Group 21</a:t>
            </a:r>
          </a:p>
          <a:p>
            <a:pPr algn="ctr">
              <a:lnSpc>
                <a:spcPts val="4604"/>
              </a:lnSpc>
            </a:pPr>
            <a:r>
              <a:rPr lang="en-US" sz="3289">
                <a:solidFill>
                  <a:srgbClr val="FFFFFF"/>
                </a:solidFill>
                <a:latin typeface="DM Serif Display"/>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331676" y="307242"/>
            <a:ext cx="2927624" cy="2473843"/>
          </a:xfrm>
          <a:custGeom>
            <a:avLst/>
            <a:gdLst/>
            <a:ahLst/>
            <a:cxnLst/>
            <a:rect r="r" b="b" t="t" l="l"/>
            <a:pathLst>
              <a:path h="2473843" w="2927624">
                <a:moveTo>
                  <a:pt x="0" y="0"/>
                </a:moveTo>
                <a:lnTo>
                  <a:pt x="2927624" y="0"/>
                </a:lnTo>
                <a:lnTo>
                  <a:pt x="2927624" y="2473842"/>
                </a:lnTo>
                <a:lnTo>
                  <a:pt x="0" y="2473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07240" y="2406866"/>
            <a:ext cx="12750998" cy="1180465"/>
          </a:xfrm>
          <a:prstGeom prst="rect">
            <a:avLst/>
          </a:prstGeom>
        </p:spPr>
        <p:txBody>
          <a:bodyPr anchor="t" rtlCol="false" tIns="0" lIns="0" bIns="0" rIns="0">
            <a:spAutoFit/>
          </a:bodyPr>
          <a:lstStyle/>
          <a:p>
            <a:pPr>
              <a:lnSpc>
                <a:spcPts val="4759"/>
              </a:lnSpc>
            </a:pPr>
            <a:r>
              <a:rPr lang="en-US" sz="3399">
                <a:solidFill>
                  <a:srgbClr val="FFFFFF"/>
                </a:solidFill>
                <a:latin typeface="Playfair Display Bold"/>
              </a:rPr>
              <a:t>CB Insights</a:t>
            </a:r>
          </a:p>
          <a:p>
            <a:pPr marL="734059" indent="-367030" lvl="1">
              <a:lnSpc>
                <a:spcPts val="4759"/>
              </a:lnSpc>
              <a:buFont typeface="Arial"/>
              <a:buChar char="•"/>
            </a:pPr>
            <a:r>
              <a:rPr lang="en-US" sz="3399">
                <a:solidFill>
                  <a:srgbClr val="0640A9"/>
                </a:solidFill>
                <a:latin typeface="Canva Sans"/>
              </a:rPr>
              <a:t>https://www.cbinsights.com/research-unicorn-companies</a:t>
            </a:r>
          </a:p>
        </p:txBody>
      </p:sp>
      <p:sp>
        <p:nvSpPr>
          <p:cNvPr name="TextBox 4" id="4"/>
          <p:cNvSpPr txBox="true"/>
          <p:nvPr/>
        </p:nvSpPr>
        <p:spPr>
          <a:xfrm rot="0">
            <a:off x="3306348" y="3175015"/>
            <a:ext cx="12751891" cy="3434764"/>
          </a:xfrm>
          <a:prstGeom prst="rect">
            <a:avLst/>
          </a:prstGeom>
        </p:spPr>
        <p:txBody>
          <a:bodyPr anchor="t" rtlCol="false" tIns="0" lIns="0" bIns="0" rIns="0">
            <a:spAutoFit/>
          </a:bodyPr>
          <a:lstStyle/>
          <a:p>
            <a:pPr algn="ctr">
              <a:lnSpc>
                <a:spcPts val="3882"/>
              </a:lnSpc>
            </a:pPr>
          </a:p>
          <a:p>
            <a:pPr algn="ctr">
              <a:lnSpc>
                <a:spcPts val="4022"/>
              </a:lnSpc>
            </a:pPr>
          </a:p>
          <a:p>
            <a:pPr algn="ctr">
              <a:lnSpc>
                <a:spcPts val="4022"/>
              </a:lnSpc>
            </a:pPr>
          </a:p>
          <a:p>
            <a:pPr>
              <a:lnSpc>
                <a:spcPts val="4022"/>
              </a:lnSpc>
            </a:pPr>
            <a:r>
              <a:rPr lang="en-US" sz="2873" u="sng">
                <a:solidFill>
                  <a:srgbClr val="FFFFFF"/>
                </a:solidFill>
                <a:latin typeface="Playfair Display Bold"/>
                <a:hlinkClick r:id="rId4" tooltip="https://en.wikipedia.org/wiki/Unicorn_(finance)"/>
              </a:rPr>
              <a:t>Wikipedia</a:t>
            </a:r>
          </a:p>
          <a:p>
            <a:pPr marL="598708" indent="-299354" lvl="1">
              <a:lnSpc>
                <a:spcPts val="3882"/>
              </a:lnSpc>
              <a:buFont typeface="Arial"/>
              <a:buChar char="•"/>
            </a:pPr>
            <a:r>
              <a:rPr lang="en-US" sz="2773" u="sng">
                <a:solidFill>
                  <a:srgbClr val="0640A9"/>
                </a:solidFill>
                <a:latin typeface="Canva Sans Bold"/>
              </a:rPr>
              <a:t>https://en.m.wikipedia.org/wiki/List_of_countries_by_GDP_(nominal)</a:t>
            </a:r>
          </a:p>
          <a:p>
            <a:pPr algn="ctr">
              <a:lnSpc>
                <a:spcPts val="3882"/>
              </a:lnSpc>
            </a:pPr>
          </a:p>
          <a:p>
            <a:pPr algn="ctr">
              <a:lnSpc>
                <a:spcPts val="3882"/>
              </a:lnSpc>
            </a:pPr>
          </a:p>
        </p:txBody>
      </p:sp>
      <p:sp>
        <p:nvSpPr>
          <p:cNvPr name="Freeform 5" id="5"/>
          <p:cNvSpPr/>
          <p:nvPr/>
        </p:nvSpPr>
        <p:spPr>
          <a:xfrm flipH="false" flipV="false" rot="0">
            <a:off x="615736" y="307242"/>
            <a:ext cx="1910511" cy="1910511"/>
          </a:xfrm>
          <a:custGeom>
            <a:avLst/>
            <a:gdLst/>
            <a:ahLst/>
            <a:cxnLst/>
            <a:rect r="r" b="b" t="t" l="l"/>
            <a:pathLst>
              <a:path h="1910511" w="1910511">
                <a:moveTo>
                  <a:pt x="0" y="0"/>
                </a:moveTo>
                <a:lnTo>
                  <a:pt x="1910511" y="0"/>
                </a:lnTo>
                <a:lnTo>
                  <a:pt x="1910511" y="1910511"/>
                </a:lnTo>
                <a:lnTo>
                  <a:pt x="0" y="1910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050372" y="164367"/>
            <a:ext cx="6760527" cy="1254131"/>
          </a:xfrm>
          <a:prstGeom prst="rect">
            <a:avLst/>
          </a:prstGeom>
        </p:spPr>
        <p:txBody>
          <a:bodyPr anchor="t" rtlCol="false" tIns="0" lIns="0" bIns="0" rIns="0">
            <a:spAutoFit/>
          </a:bodyPr>
          <a:lstStyle/>
          <a:p>
            <a:pPr algn="ctr">
              <a:lnSpc>
                <a:spcPts val="10216"/>
              </a:lnSpc>
            </a:pPr>
            <a:r>
              <a:rPr lang="en-US" sz="7297">
                <a:solidFill>
                  <a:srgbClr val="FFFFFF"/>
                </a:solidFill>
                <a:latin typeface="Canva Sans Bold"/>
              </a:rPr>
              <a:t>References -:</a:t>
            </a:r>
          </a:p>
        </p:txBody>
      </p:sp>
      <p:sp>
        <p:nvSpPr>
          <p:cNvPr name="TextBox 7" id="7"/>
          <p:cNvSpPr txBox="true"/>
          <p:nvPr/>
        </p:nvSpPr>
        <p:spPr>
          <a:xfrm rot="0">
            <a:off x="3518602" y="6132640"/>
            <a:ext cx="13224411" cy="1198245"/>
          </a:xfrm>
          <a:prstGeom prst="rect">
            <a:avLst/>
          </a:prstGeom>
        </p:spPr>
        <p:txBody>
          <a:bodyPr anchor="t" rtlCol="false" tIns="0" lIns="0" bIns="0" rIns="0">
            <a:spAutoFit/>
          </a:bodyPr>
          <a:lstStyle/>
          <a:p>
            <a:pPr>
              <a:lnSpc>
                <a:spcPts val="4899"/>
              </a:lnSpc>
            </a:pPr>
            <a:r>
              <a:rPr lang="en-US" sz="3499">
                <a:solidFill>
                  <a:srgbClr val="FFFFFF"/>
                </a:solidFill>
                <a:latin typeface="Playfair Display Bold"/>
              </a:rPr>
              <a:t>Insider</a:t>
            </a:r>
          </a:p>
          <a:p>
            <a:pPr marL="734059" indent="-367030" lvl="1">
              <a:lnSpc>
                <a:spcPts val="4759"/>
              </a:lnSpc>
              <a:buFont typeface="Arial"/>
              <a:buChar char="•"/>
            </a:pPr>
            <a:r>
              <a:rPr lang="en-US" sz="3399">
                <a:solidFill>
                  <a:srgbClr val="0640A9"/>
                </a:solidFill>
                <a:latin typeface="Canva Sans"/>
              </a:rPr>
              <a:t>https://insider.finology.in/business/indian-unicorns-losing</a:t>
            </a:r>
          </a:p>
        </p:txBody>
      </p:sp>
      <p:sp>
        <p:nvSpPr>
          <p:cNvPr name="TextBox 8" id="8"/>
          <p:cNvSpPr txBox="true"/>
          <p:nvPr/>
        </p:nvSpPr>
        <p:spPr>
          <a:xfrm rot="0">
            <a:off x="2265523" y="6809804"/>
            <a:ext cx="15427814" cy="1100138"/>
          </a:xfrm>
          <a:prstGeom prst="rect">
            <a:avLst/>
          </a:prstGeom>
        </p:spPr>
        <p:txBody>
          <a:bodyPr anchor="t" rtlCol="false" tIns="0" lIns="0" bIns="0" rIns="0">
            <a:spAutoFit/>
          </a:bodyPr>
          <a:lstStyle/>
          <a:p>
            <a:pPr algn="ctr">
              <a:lnSpc>
                <a:spcPts val="4462"/>
              </a:lnSpc>
            </a:pPr>
          </a:p>
          <a:p>
            <a:pPr algn="ctr">
              <a:lnSpc>
                <a:spcPts val="4462"/>
              </a:lnSpc>
            </a:pPr>
            <a:r>
              <a:rPr lang="en-US" sz="3187">
                <a:solidFill>
                  <a:srgbClr val="0640A9"/>
                </a:solidFill>
                <a:latin typeface="Canva Sans"/>
              </a:rPr>
              <a:t>https://golden.com/query/list-of-founders-of-unicorn-companies-GNEZ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4825">
            <a:off x="6143849" y="-565255"/>
            <a:ext cx="17836200" cy="12161046"/>
          </a:xfrm>
          <a:custGeom>
            <a:avLst/>
            <a:gdLst/>
            <a:ahLst/>
            <a:cxnLst/>
            <a:rect r="r" b="b" t="t" l="l"/>
            <a:pathLst>
              <a:path h="12161046" w="17836200">
                <a:moveTo>
                  <a:pt x="0" y="0"/>
                </a:moveTo>
                <a:lnTo>
                  <a:pt x="17836200" y="0"/>
                </a:lnTo>
                <a:lnTo>
                  <a:pt x="17836200" y="12161045"/>
                </a:lnTo>
                <a:lnTo>
                  <a:pt x="0" y="12161045"/>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36677" y="95653"/>
            <a:ext cx="14720792" cy="2567392"/>
          </a:xfrm>
          <a:prstGeom prst="rect">
            <a:avLst/>
          </a:prstGeom>
        </p:spPr>
        <p:txBody>
          <a:bodyPr anchor="t" rtlCol="false" tIns="0" lIns="0" bIns="0" rIns="0">
            <a:spAutoFit/>
          </a:bodyPr>
          <a:lstStyle/>
          <a:p>
            <a:pPr algn="ctr">
              <a:lnSpc>
                <a:spcPts val="10367"/>
              </a:lnSpc>
            </a:pPr>
            <a:r>
              <a:rPr lang="en-US" sz="7405">
                <a:solidFill>
                  <a:srgbClr val="FFFFFF"/>
                </a:solidFill>
                <a:latin typeface="Canva Sans Bold"/>
              </a:rPr>
              <a:t>Why did we choose this project?</a:t>
            </a:r>
          </a:p>
        </p:txBody>
      </p:sp>
      <p:sp>
        <p:nvSpPr>
          <p:cNvPr name="TextBox 4" id="4"/>
          <p:cNvSpPr txBox="true"/>
          <p:nvPr/>
        </p:nvSpPr>
        <p:spPr>
          <a:xfrm rot="545758">
            <a:off x="7684769" y="5114432"/>
            <a:ext cx="1019982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From which country does the largest number of unicorns originate?</a:t>
            </a:r>
          </a:p>
        </p:txBody>
      </p:sp>
      <p:sp>
        <p:nvSpPr>
          <p:cNvPr name="TextBox 5" id="5"/>
          <p:cNvSpPr txBox="true"/>
          <p:nvPr/>
        </p:nvSpPr>
        <p:spPr>
          <a:xfrm rot="0">
            <a:off x="0" y="1713540"/>
            <a:ext cx="6523515" cy="2575560"/>
          </a:xfrm>
          <a:prstGeom prst="rect">
            <a:avLst/>
          </a:prstGeom>
        </p:spPr>
        <p:txBody>
          <a:bodyPr anchor="t" rtlCol="false" tIns="0" lIns="0" bIns="0" rIns="0">
            <a:spAutoFit/>
          </a:bodyPr>
          <a:lstStyle/>
          <a:p>
            <a:pPr algn="ctr">
              <a:lnSpc>
                <a:spcPts val="4759"/>
              </a:lnSpc>
            </a:pPr>
          </a:p>
          <a:p>
            <a:pPr algn="ctr">
              <a:lnSpc>
                <a:spcPts val="5319"/>
              </a:lnSpc>
            </a:pPr>
            <a:r>
              <a:rPr lang="en-US" sz="3799">
                <a:solidFill>
                  <a:srgbClr val="FFFFFF"/>
                </a:solidFill>
                <a:latin typeface="Brasika"/>
              </a:rPr>
              <a:t>We chose this project to find the answers to the following questions:</a:t>
            </a:r>
          </a:p>
        </p:txBody>
      </p:sp>
      <p:sp>
        <p:nvSpPr>
          <p:cNvPr name="TextBox 6" id="6"/>
          <p:cNvSpPr txBox="true"/>
          <p:nvPr/>
        </p:nvSpPr>
        <p:spPr>
          <a:xfrm rot="379209">
            <a:off x="7989193" y="3550663"/>
            <a:ext cx="10279477" cy="1030148"/>
          </a:xfrm>
          <a:prstGeom prst="rect">
            <a:avLst/>
          </a:prstGeom>
        </p:spPr>
        <p:txBody>
          <a:bodyPr anchor="t" rtlCol="false" tIns="0" lIns="0" bIns="0" rIns="0">
            <a:spAutoFit/>
          </a:bodyPr>
          <a:lstStyle/>
          <a:p>
            <a:pPr algn="ctr" marL="0" indent="0" lvl="0">
              <a:lnSpc>
                <a:spcPts val="4158"/>
              </a:lnSpc>
              <a:spcBef>
                <a:spcPct val="0"/>
              </a:spcBef>
            </a:pPr>
            <a:r>
              <a:rPr lang="en-US" sz="2970">
                <a:solidFill>
                  <a:srgbClr val="000000"/>
                </a:solidFill>
                <a:latin typeface="Canva Sans"/>
              </a:rPr>
              <a:t> What is the correlation between GDP and the presence of unicorns in a region?</a:t>
            </a:r>
          </a:p>
        </p:txBody>
      </p:sp>
      <p:sp>
        <p:nvSpPr>
          <p:cNvPr name="TextBox 7" id="7"/>
          <p:cNvSpPr txBox="true"/>
          <p:nvPr/>
        </p:nvSpPr>
        <p:spPr>
          <a:xfrm rot="260840">
            <a:off x="2326" y="5123522"/>
            <a:ext cx="9903014" cy="1215599"/>
          </a:xfrm>
          <a:prstGeom prst="rect">
            <a:avLst/>
          </a:prstGeom>
        </p:spPr>
        <p:txBody>
          <a:bodyPr anchor="t" rtlCol="false" tIns="0" lIns="0" bIns="0" rIns="0">
            <a:spAutoFit/>
          </a:bodyPr>
          <a:lstStyle/>
          <a:p>
            <a:pPr algn="ctr" marL="0" indent="0" lvl="0">
              <a:lnSpc>
                <a:spcPts val="4913"/>
              </a:lnSpc>
              <a:spcBef>
                <a:spcPct val="0"/>
              </a:spcBef>
            </a:pPr>
            <a:r>
              <a:rPr lang="en-US" sz="3509">
                <a:solidFill>
                  <a:srgbClr val="000000"/>
                </a:solidFill>
                <a:latin typeface="Canva Sans"/>
              </a:rPr>
              <a:t>How many unicorns have women as  founders or co-founders?</a:t>
            </a:r>
          </a:p>
        </p:txBody>
      </p:sp>
      <p:sp>
        <p:nvSpPr>
          <p:cNvPr name="TextBox 8" id="8"/>
          <p:cNvSpPr txBox="true"/>
          <p:nvPr/>
        </p:nvSpPr>
        <p:spPr>
          <a:xfrm rot="570004">
            <a:off x="-247515" y="7070332"/>
            <a:ext cx="9568548" cy="1029457"/>
          </a:xfrm>
          <a:prstGeom prst="rect">
            <a:avLst/>
          </a:prstGeom>
        </p:spPr>
        <p:txBody>
          <a:bodyPr anchor="t" rtlCol="false" tIns="0" lIns="0" bIns="0" rIns="0">
            <a:spAutoFit/>
          </a:bodyPr>
          <a:lstStyle/>
          <a:p>
            <a:pPr algn="ctr" marL="0" indent="0" lvl="0">
              <a:lnSpc>
                <a:spcPts val="4158"/>
              </a:lnSpc>
              <a:spcBef>
                <a:spcPct val="0"/>
              </a:spcBef>
            </a:pPr>
            <a:r>
              <a:rPr lang="en-US" sz="2970">
                <a:solidFill>
                  <a:srgbClr val="000000"/>
                </a:solidFill>
                <a:latin typeface="Canva Sans"/>
              </a:rPr>
              <a:t>Is there a relationship between a Country's growth rate and startup success?</a:t>
            </a:r>
          </a:p>
        </p:txBody>
      </p:sp>
      <p:sp>
        <p:nvSpPr>
          <p:cNvPr name="TextBox 9" id="9"/>
          <p:cNvSpPr txBox="true"/>
          <p:nvPr/>
        </p:nvSpPr>
        <p:spPr>
          <a:xfrm rot="722259">
            <a:off x="7649025" y="7413735"/>
            <a:ext cx="10364431" cy="1029457"/>
          </a:xfrm>
          <a:prstGeom prst="rect">
            <a:avLst/>
          </a:prstGeom>
        </p:spPr>
        <p:txBody>
          <a:bodyPr anchor="t" rtlCol="false" tIns="0" lIns="0" bIns="0" rIns="0">
            <a:spAutoFit/>
          </a:bodyPr>
          <a:lstStyle/>
          <a:p>
            <a:pPr algn="ctr" marL="0" indent="0" lvl="0">
              <a:lnSpc>
                <a:spcPts val="4158"/>
              </a:lnSpc>
              <a:spcBef>
                <a:spcPct val="0"/>
              </a:spcBef>
            </a:pPr>
            <a:r>
              <a:rPr lang="en-US" sz="2970">
                <a:solidFill>
                  <a:srgbClr val="000000"/>
                </a:solidFill>
                <a:latin typeface="Canva Sans"/>
              </a:rPr>
              <a:t> During which specific years did the majority of unicorns enter the market?</a:t>
            </a:r>
          </a:p>
        </p:txBody>
      </p:sp>
      <p:sp>
        <p:nvSpPr>
          <p:cNvPr name="TextBox 10" id="10"/>
          <p:cNvSpPr txBox="true"/>
          <p:nvPr/>
        </p:nvSpPr>
        <p:spPr>
          <a:xfrm rot="199091">
            <a:off x="-641148" y="8976973"/>
            <a:ext cx="18153702" cy="505582"/>
          </a:xfrm>
          <a:prstGeom prst="rect">
            <a:avLst/>
          </a:prstGeom>
        </p:spPr>
        <p:txBody>
          <a:bodyPr anchor="t" rtlCol="false" tIns="0" lIns="0" bIns="0" rIns="0">
            <a:spAutoFit/>
          </a:bodyPr>
          <a:lstStyle/>
          <a:p>
            <a:pPr algn="ctr" marL="0" indent="0" lvl="0">
              <a:lnSpc>
                <a:spcPts val="4158"/>
              </a:lnSpc>
              <a:spcBef>
                <a:spcPct val="0"/>
              </a:spcBef>
            </a:pPr>
            <a:r>
              <a:rPr lang="en-US" sz="2970">
                <a:solidFill>
                  <a:srgbClr val="000000"/>
                </a:solidFill>
                <a:latin typeface="Canva Sans"/>
              </a:rPr>
              <a:t>How has the COVID-19 pandemic impacted the growth and trajectory of unicorns?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275660" y="3898887"/>
            <a:ext cx="12198612" cy="2232050"/>
          </a:xfrm>
          <a:prstGeom prst="rect">
            <a:avLst/>
          </a:prstGeom>
        </p:spPr>
        <p:txBody>
          <a:bodyPr anchor="t" rtlCol="false" tIns="0" lIns="0" bIns="0" rIns="0">
            <a:spAutoFit/>
          </a:bodyPr>
          <a:lstStyle/>
          <a:p>
            <a:pPr>
              <a:lnSpc>
                <a:spcPts val="18198"/>
              </a:lnSpc>
            </a:pPr>
            <a:r>
              <a:rPr lang="en-US" sz="12999">
                <a:solidFill>
                  <a:srgbClr val="FFFFFF"/>
                </a:solidFill>
                <a:latin typeface="Roboto Bold"/>
              </a:rPr>
              <a:t>About The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9544050" y="-3699821"/>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9398" y="1562107"/>
            <a:ext cx="5398848" cy="1777065"/>
          </a:xfrm>
          <a:custGeom>
            <a:avLst/>
            <a:gdLst/>
            <a:ahLst/>
            <a:cxnLst/>
            <a:rect r="r" b="b" t="t" l="l"/>
            <a:pathLst>
              <a:path h="1777065" w="5398848">
                <a:moveTo>
                  <a:pt x="0" y="0"/>
                </a:moveTo>
                <a:lnTo>
                  <a:pt x="5398848" y="0"/>
                </a:lnTo>
                <a:lnTo>
                  <a:pt x="5398848" y="1777065"/>
                </a:lnTo>
                <a:lnTo>
                  <a:pt x="0" y="1777065"/>
                </a:lnTo>
                <a:lnTo>
                  <a:pt x="0" y="0"/>
                </a:lnTo>
                <a:close/>
              </a:path>
            </a:pathLst>
          </a:custGeom>
          <a:blipFill>
            <a:blip r:embed="rId4"/>
            <a:stretch>
              <a:fillRect l="0" t="-56966" r="-4477" b="-56966"/>
            </a:stretch>
          </a:blipFill>
        </p:spPr>
      </p:sp>
      <p:sp>
        <p:nvSpPr>
          <p:cNvPr name="Freeform 4" id="4"/>
          <p:cNvSpPr/>
          <p:nvPr/>
        </p:nvSpPr>
        <p:spPr>
          <a:xfrm flipH="false" flipV="false" rot="0">
            <a:off x="1431163" y="3751412"/>
            <a:ext cx="3382910" cy="2750719"/>
          </a:xfrm>
          <a:custGeom>
            <a:avLst/>
            <a:gdLst/>
            <a:ahLst/>
            <a:cxnLst/>
            <a:rect r="r" b="b" t="t" l="l"/>
            <a:pathLst>
              <a:path h="2750719" w="3382910">
                <a:moveTo>
                  <a:pt x="0" y="0"/>
                </a:moveTo>
                <a:lnTo>
                  <a:pt x="3382911" y="0"/>
                </a:lnTo>
                <a:lnTo>
                  <a:pt x="3382911" y="2750718"/>
                </a:lnTo>
                <a:lnTo>
                  <a:pt x="0" y="2750718"/>
                </a:lnTo>
                <a:lnTo>
                  <a:pt x="0" y="0"/>
                </a:lnTo>
                <a:close/>
              </a:path>
            </a:pathLst>
          </a:custGeom>
          <a:blipFill>
            <a:blip r:embed="rId5"/>
            <a:stretch>
              <a:fillRect l="-3297" t="0" r="-3297" b="-880"/>
            </a:stretch>
          </a:blipFill>
        </p:spPr>
      </p:sp>
      <p:sp>
        <p:nvSpPr>
          <p:cNvPr name="Freeform 5" id="5"/>
          <p:cNvSpPr/>
          <p:nvPr/>
        </p:nvSpPr>
        <p:spPr>
          <a:xfrm flipH="false" flipV="false" rot="0">
            <a:off x="832357" y="6816455"/>
            <a:ext cx="6139093" cy="3001010"/>
          </a:xfrm>
          <a:custGeom>
            <a:avLst/>
            <a:gdLst/>
            <a:ahLst/>
            <a:cxnLst/>
            <a:rect r="r" b="b" t="t" l="l"/>
            <a:pathLst>
              <a:path h="3001010" w="6139093">
                <a:moveTo>
                  <a:pt x="0" y="0"/>
                </a:moveTo>
                <a:lnTo>
                  <a:pt x="6139093" y="0"/>
                </a:lnTo>
                <a:lnTo>
                  <a:pt x="6139093" y="3001010"/>
                </a:lnTo>
                <a:lnTo>
                  <a:pt x="0" y="3001010"/>
                </a:lnTo>
                <a:lnTo>
                  <a:pt x="0" y="0"/>
                </a:lnTo>
                <a:close/>
              </a:path>
            </a:pathLst>
          </a:custGeom>
          <a:blipFill>
            <a:blip r:embed="rId6"/>
            <a:stretch>
              <a:fillRect l="-2588" t="0" r="-2588" b="0"/>
            </a:stretch>
          </a:blipFill>
        </p:spPr>
      </p:sp>
      <p:sp>
        <p:nvSpPr>
          <p:cNvPr name="Freeform 6" id="6"/>
          <p:cNvSpPr/>
          <p:nvPr/>
        </p:nvSpPr>
        <p:spPr>
          <a:xfrm flipH="false" flipV="false" rot="0">
            <a:off x="12552162" y="6121436"/>
            <a:ext cx="4919188" cy="3768995"/>
          </a:xfrm>
          <a:custGeom>
            <a:avLst/>
            <a:gdLst/>
            <a:ahLst/>
            <a:cxnLst/>
            <a:rect r="r" b="b" t="t" l="l"/>
            <a:pathLst>
              <a:path h="3768995" w="4919188">
                <a:moveTo>
                  <a:pt x="0" y="0"/>
                </a:moveTo>
                <a:lnTo>
                  <a:pt x="4919189" y="0"/>
                </a:lnTo>
                <a:lnTo>
                  <a:pt x="4919189" y="3768995"/>
                </a:lnTo>
                <a:lnTo>
                  <a:pt x="0" y="3768995"/>
                </a:lnTo>
                <a:lnTo>
                  <a:pt x="0" y="0"/>
                </a:lnTo>
                <a:close/>
              </a:path>
            </a:pathLst>
          </a:custGeom>
          <a:blipFill>
            <a:blip r:embed="rId7"/>
            <a:stretch>
              <a:fillRect l="0" t="0" r="0" b="0"/>
            </a:stretch>
          </a:blipFill>
        </p:spPr>
      </p:sp>
      <p:sp>
        <p:nvSpPr>
          <p:cNvPr name="TextBox 7" id="7"/>
          <p:cNvSpPr txBox="true"/>
          <p:nvPr/>
        </p:nvSpPr>
        <p:spPr>
          <a:xfrm rot="0">
            <a:off x="579398" y="277159"/>
            <a:ext cx="8469352" cy="971550"/>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Source of The Data - :</a:t>
            </a:r>
          </a:p>
        </p:txBody>
      </p:sp>
      <p:sp>
        <p:nvSpPr>
          <p:cNvPr name="TextBox 8" id="8"/>
          <p:cNvSpPr txBox="true"/>
          <p:nvPr/>
        </p:nvSpPr>
        <p:spPr>
          <a:xfrm rot="0">
            <a:off x="6139403" y="2570947"/>
            <a:ext cx="1185043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Which provides the complete list of unicorn companies</a:t>
            </a:r>
          </a:p>
          <a:p>
            <a:pPr algn="ctr">
              <a:lnSpc>
                <a:spcPts val="4759"/>
              </a:lnSpc>
            </a:pPr>
          </a:p>
        </p:txBody>
      </p:sp>
      <p:sp>
        <p:nvSpPr>
          <p:cNvPr name="TextBox 9" id="9"/>
          <p:cNvSpPr txBox="true"/>
          <p:nvPr/>
        </p:nvSpPr>
        <p:spPr>
          <a:xfrm rot="0">
            <a:off x="5631229" y="5076825"/>
            <a:ext cx="11230273"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Which provides the </a:t>
            </a:r>
            <a:r>
              <a:rPr lang="en-US" sz="3399" u="sng">
                <a:solidFill>
                  <a:srgbClr val="FFFFFF"/>
                </a:solidFill>
                <a:latin typeface="Canva Sans"/>
                <a:hlinkClick r:id="rId8" tooltip="https://en.wikipedia.org/wiki/List_of_countries_by_GDP_(nominal)"/>
              </a:rPr>
              <a:t>List of countries by GDP (nominal)</a:t>
            </a:r>
          </a:p>
          <a:p>
            <a:pPr algn="ct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3626174" y="-1396811"/>
            <a:ext cx="16461989" cy="12511111"/>
          </a:xfrm>
          <a:custGeom>
            <a:avLst/>
            <a:gdLst/>
            <a:ahLst/>
            <a:cxnLst/>
            <a:rect r="r" b="b" t="t" l="l"/>
            <a:pathLst>
              <a:path h="12511111" w="16461989">
                <a:moveTo>
                  <a:pt x="16461988" y="0"/>
                </a:moveTo>
                <a:lnTo>
                  <a:pt x="0" y="0"/>
                </a:lnTo>
                <a:lnTo>
                  <a:pt x="0" y="12511112"/>
                </a:lnTo>
                <a:lnTo>
                  <a:pt x="16461988" y="12511112"/>
                </a:lnTo>
                <a:lnTo>
                  <a:pt x="16461988"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544170"/>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40A9"/>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r>
                <a:rPr lang="en-US" sz="2599" spc="96">
                  <a:solidFill>
                    <a:srgbClr val="FFFFFF"/>
                  </a:solidFill>
                  <a:latin typeface="Open Sans"/>
                </a:rPr>
                <a:t>USING R LIBRARIES RVEST AND TIDYVERSE</a:t>
              </a:r>
            </a:p>
          </p:txBody>
        </p:sp>
      </p:grpSp>
      <p:grpSp>
        <p:nvGrpSpPr>
          <p:cNvPr name="Group 6" id="6"/>
          <p:cNvGrpSpPr/>
          <p:nvPr/>
        </p:nvGrpSpPr>
        <p:grpSpPr>
          <a:xfrm rot="0">
            <a:off x="6935053" y="2544170"/>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40A9"/>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639"/>
                </a:lnSpc>
              </a:pPr>
              <a:r>
                <a:rPr lang="en-US" sz="2599" spc="96">
                  <a:solidFill>
                    <a:srgbClr val="FFFFFF"/>
                  </a:solidFill>
                  <a:latin typeface="Open Sans"/>
                </a:rPr>
                <a:t>USED HTML_TABLE TO EXTRACT TABLES</a:t>
              </a:r>
            </a:p>
          </p:txBody>
        </p:sp>
      </p:grpSp>
      <p:grpSp>
        <p:nvGrpSpPr>
          <p:cNvPr name="Group 9" id="9"/>
          <p:cNvGrpSpPr/>
          <p:nvPr/>
        </p:nvGrpSpPr>
        <p:grpSpPr>
          <a:xfrm rot="0">
            <a:off x="12835814" y="254417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40A9"/>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639"/>
                </a:lnSpc>
              </a:pPr>
              <a:r>
                <a:rPr lang="en-US" sz="2599" spc="96">
                  <a:solidFill>
                    <a:srgbClr val="FFFFFF"/>
                  </a:solidFill>
                  <a:latin typeface="Open Sans"/>
                </a:rPr>
                <a:t>CLEANED AND FORMATTED THE DATA USING DPLYR</a:t>
              </a:r>
            </a:p>
          </p:txBody>
        </p:sp>
      </p:grpSp>
      <p:grpSp>
        <p:nvGrpSpPr>
          <p:cNvPr name="Group 12" id="12"/>
          <p:cNvGrpSpPr/>
          <p:nvPr/>
        </p:nvGrpSpPr>
        <p:grpSpPr>
          <a:xfrm rot="0">
            <a:off x="4317621" y="3315695"/>
            <a:ext cx="2414611" cy="1543050"/>
            <a:chOff x="0" y="0"/>
            <a:chExt cx="1271894" cy="812800"/>
          </a:xfrm>
        </p:grpSpPr>
        <p:sp>
          <p:nvSpPr>
            <p:cNvPr name="Freeform 13" id="13"/>
            <p:cNvSpPr/>
            <p:nvPr/>
          </p:nvSpPr>
          <p:spPr>
            <a:xfrm flipH="false" flipV="false" rot="0">
              <a:off x="0" y="0"/>
              <a:ext cx="1271894" cy="812800"/>
            </a:xfrm>
            <a:custGeom>
              <a:avLst/>
              <a:gdLst/>
              <a:ahLst/>
              <a:cxnLst/>
              <a:rect r="r" b="b" t="t" l="l"/>
              <a:pathLst>
                <a:path h="812800" w="1271894">
                  <a:moveTo>
                    <a:pt x="1271894" y="406400"/>
                  </a:moveTo>
                  <a:lnTo>
                    <a:pt x="865494" y="0"/>
                  </a:lnTo>
                  <a:lnTo>
                    <a:pt x="865494" y="203200"/>
                  </a:lnTo>
                  <a:lnTo>
                    <a:pt x="0" y="203200"/>
                  </a:lnTo>
                  <a:lnTo>
                    <a:pt x="0" y="609600"/>
                  </a:lnTo>
                  <a:lnTo>
                    <a:pt x="865494" y="609600"/>
                  </a:lnTo>
                  <a:lnTo>
                    <a:pt x="865494" y="812800"/>
                  </a:lnTo>
                  <a:lnTo>
                    <a:pt x="1271894" y="406400"/>
                  </a:lnTo>
                  <a:close/>
                </a:path>
              </a:pathLst>
            </a:custGeom>
            <a:solidFill>
              <a:srgbClr val="FFFFFF"/>
            </a:solidFill>
          </p:spPr>
        </p:sp>
        <p:sp>
          <p:nvSpPr>
            <p:cNvPr name="TextBox 14" id="14"/>
            <p:cNvSpPr txBox="true"/>
            <p:nvPr/>
          </p:nvSpPr>
          <p:spPr>
            <a:xfrm>
              <a:off x="0" y="146050"/>
              <a:ext cx="1170294" cy="463550"/>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10221178" y="3315695"/>
            <a:ext cx="2414611" cy="1543050"/>
            <a:chOff x="0" y="0"/>
            <a:chExt cx="1271894" cy="812800"/>
          </a:xfrm>
        </p:grpSpPr>
        <p:sp>
          <p:nvSpPr>
            <p:cNvPr name="Freeform 16" id="16"/>
            <p:cNvSpPr/>
            <p:nvPr/>
          </p:nvSpPr>
          <p:spPr>
            <a:xfrm flipH="false" flipV="false" rot="0">
              <a:off x="0" y="0"/>
              <a:ext cx="1271894" cy="812800"/>
            </a:xfrm>
            <a:custGeom>
              <a:avLst/>
              <a:gdLst/>
              <a:ahLst/>
              <a:cxnLst/>
              <a:rect r="r" b="b" t="t" l="l"/>
              <a:pathLst>
                <a:path h="812800" w="1271894">
                  <a:moveTo>
                    <a:pt x="1271894" y="406400"/>
                  </a:moveTo>
                  <a:lnTo>
                    <a:pt x="865494" y="0"/>
                  </a:lnTo>
                  <a:lnTo>
                    <a:pt x="865494" y="203200"/>
                  </a:lnTo>
                  <a:lnTo>
                    <a:pt x="0" y="203200"/>
                  </a:lnTo>
                  <a:lnTo>
                    <a:pt x="0" y="609600"/>
                  </a:lnTo>
                  <a:lnTo>
                    <a:pt x="865494" y="609600"/>
                  </a:lnTo>
                  <a:lnTo>
                    <a:pt x="865494" y="812800"/>
                  </a:lnTo>
                  <a:lnTo>
                    <a:pt x="1271894" y="406400"/>
                  </a:lnTo>
                  <a:close/>
                </a:path>
              </a:pathLst>
            </a:custGeom>
            <a:solidFill>
              <a:srgbClr val="FFFFFF"/>
            </a:solidFill>
          </p:spPr>
        </p:sp>
        <p:sp>
          <p:nvSpPr>
            <p:cNvPr name="TextBox 17" id="17"/>
            <p:cNvSpPr txBox="true"/>
            <p:nvPr/>
          </p:nvSpPr>
          <p:spPr>
            <a:xfrm>
              <a:off x="0" y="146050"/>
              <a:ext cx="1170294" cy="463550"/>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6935053" y="6986270"/>
            <a:ext cx="2414611" cy="1543050"/>
            <a:chOff x="0" y="0"/>
            <a:chExt cx="1271894" cy="812800"/>
          </a:xfrm>
        </p:grpSpPr>
        <p:sp>
          <p:nvSpPr>
            <p:cNvPr name="Freeform 19" id="19"/>
            <p:cNvSpPr/>
            <p:nvPr/>
          </p:nvSpPr>
          <p:spPr>
            <a:xfrm flipH="false" flipV="false" rot="0">
              <a:off x="0" y="0"/>
              <a:ext cx="1271894" cy="812800"/>
            </a:xfrm>
            <a:custGeom>
              <a:avLst/>
              <a:gdLst/>
              <a:ahLst/>
              <a:cxnLst/>
              <a:rect r="r" b="b" t="t" l="l"/>
              <a:pathLst>
                <a:path h="812800" w="1271894">
                  <a:moveTo>
                    <a:pt x="1271894" y="406400"/>
                  </a:moveTo>
                  <a:lnTo>
                    <a:pt x="865494" y="0"/>
                  </a:lnTo>
                  <a:lnTo>
                    <a:pt x="865494" y="203200"/>
                  </a:lnTo>
                  <a:lnTo>
                    <a:pt x="0" y="203200"/>
                  </a:lnTo>
                  <a:lnTo>
                    <a:pt x="0" y="609600"/>
                  </a:lnTo>
                  <a:lnTo>
                    <a:pt x="865494" y="609600"/>
                  </a:lnTo>
                  <a:lnTo>
                    <a:pt x="865494" y="812800"/>
                  </a:lnTo>
                  <a:lnTo>
                    <a:pt x="1271894" y="406400"/>
                  </a:lnTo>
                  <a:close/>
                </a:path>
              </a:pathLst>
            </a:custGeom>
            <a:solidFill>
              <a:srgbClr val="FFFFFF"/>
            </a:solidFill>
          </p:spPr>
        </p:sp>
        <p:sp>
          <p:nvSpPr>
            <p:cNvPr name="TextBox 20" id="20"/>
            <p:cNvSpPr txBox="true"/>
            <p:nvPr/>
          </p:nvSpPr>
          <p:spPr>
            <a:xfrm>
              <a:off x="0" y="146050"/>
              <a:ext cx="1170294" cy="463550"/>
            </a:xfrm>
            <a:prstGeom prst="rect">
              <a:avLst/>
            </a:prstGeom>
          </p:spPr>
          <p:txBody>
            <a:bodyPr anchor="ctr" rtlCol="false" tIns="50800" lIns="50800" bIns="50800" rIns="50800"/>
            <a:lstStyle/>
            <a:p>
              <a:pPr algn="ctr">
                <a:lnSpc>
                  <a:spcPts val="3639"/>
                </a:lnSpc>
              </a:pPr>
            </a:p>
          </p:txBody>
        </p:sp>
      </p:grpSp>
      <p:sp>
        <p:nvSpPr>
          <p:cNvPr name="Freeform 21" id="21"/>
          <p:cNvSpPr/>
          <p:nvPr/>
        </p:nvSpPr>
        <p:spPr>
          <a:xfrm flipH="false" flipV="false" rot="0">
            <a:off x="1210581" y="5934975"/>
            <a:ext cx="5247292" cy="4020382"/>
          </a:xfrm>
          <a:custGeom>
            <a:avLst/>
            <a:gdLst/>
            <a:ahLst/>
            <a:cxnLst/>
            <a:rect r="r" b="b" t="t" l="l"/>
            <a:pathLst>
              <a:path h="4020382" w="5247292">
                <a:moveTo>
                  <a:pt x="0" y="0"/>
                </a:moveTo>
                <a:lnTo>
                  <a:pt x="5247292" y="0"/>
                </a:lnTo>
                <a:lnTo>
                  <a:pt x="5247292" y="4020383"/>
                </a:lnTo>
                <a:lnTo>
                  <a:pt x="0" y="4020383"/>
                </a:lnTo>
                <a:lnTo>
                  <a:pt x="0" y="0"/>
                </a:lnTo>
                <a:close/>
              </a:path>
            </a:pathLst>
          </a:custGeom>
          <a:blipFill>
            <a:blip r:embed="rId4"/>
            <a:stretch>
              <a:fillRect l="0" t="0" r="0" b="0"/>
            </a:stretch>
          </a:blipFill>
        </p:spPr>
      </p:sp>
      <p:sp>
        <p:nvSpPr>
          <p:cNvPr name="Freeform 22" id="22"/>
          <p:cNvSpPr/>
          <p:nvPr/>
        </p:nvSpPr>
        <p:spPr>
          <a:xfrm flipH="false" flipV="false" rot="0">
            <a:off x="9519862" y="6202787"/>
            <a:ext cx="8285743" cy="3484759"/>
          </a:xfrm>
          <a:custGeom>
            <a:avLst/>
            <a:gdLst/>
            <a:ahLst/>
            <a:cxnLst/>
            <a:rect r="r" b="b" t="t" l="l"/>
            <a:pathLst>
              <a:path h="3484759" w="8285743">
                <a:moveTo>
                  <a:pt x="0" y="0"/>
                </a:moveTo>
                <a:lnTo>
                  <a:pt x="8285743" y="0"/>
                </a:lnTo>
                <a:lnTo>
                  <a:pt x="8285743" y="3484759"/>
                </a:lnTo>
                <a:lnTo>
                  <a:pt x="0" y="3484759"/>
                </a:lnTo>
                <a:lnTo>
                  <a:pt x="0" y="0"/>
                </a:lnTo>
                <a:close/>
              </a:path>
            </a:pathLst>
          </a:custGeom>
          <a:blipFill>
            <a:blip r:embed="rId5"/>
            <a:stretch>
              <a:fillRect l="0" t="0" r="0" b="0"/>
            </a:stretch>
          </a:blipFill>
        </p:spPr>
      </p:sp>
      <p:sp>
        <p:nvSpPr>
          <p:cNvPr name="TextBox 23" id="23"/>
          <p:cNvSpPr txBox="true"/>
          <p:nvPr/>
        </p:nvSpPr>
        <p:spPr>
          <a:xfrm rot="0">
            <a:off x="669808" y="537527"/>
            <a:ext cx="681231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Extracting the Data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54241" y="1934603"/>
            <a:ext cx="9725735" cy="5431545"/>
          </a:xfrm>
          <a:custGeom>
            <a:avLst/>
            <a:gdLst/>
            <a:ahLst/>
            <a:cxnLst/>
            <a:rect r="r" b="b" t="t" l="l"/>
            <a:pathLst>
              <a:path h="5431545" w="9725735">
                <a:moveTo>
                  <a:pt x="0" y="0"/>
                </a:moveTo>
                <a:lnTo>
                  <a:pt x="9725735" y="0"/>
                </a:lnTo>
                <a:lnTo>
                  <a:pt x="9725735" y="5431545"/>
                </a:lnTo>
                <a:lnTo>
                  <a:pt x="0" y="5431545"/>
                </a:lnTo>
                <a:lnTo>
                  <a:pt x="0" y="0"/>
                </a:lnTo>
                <a:close/>
              </a:path>
            </a:pathLst>
          </a:custGeom>
          <a:blipFill>
            <a:blip r:embed="rId2"/>
            <a:stretch>
              <a:fillRect l="0" t="-594" r="0" b="-8818"/>
            </a:stretch>
          </a:blipFill>
        </p:spPr>
      </p:sp>
      <p:sp>
        <p:nvSpPr>
          <p:cNvPr name="TextBox 3" id="3"/>
          <p:cNvSpPr txBox="true"/>
          <p:nvPr/>
        </p:nvSpPr>
        <p:spPr>
          <a:xfrm rot="0">
            <a:off x="285602" y="141605"/>
            <a:ext cx="623426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Challenges Faced -:</a:t>
            </a:r>
          </a:p>
        </p:txBody>
      </p:sp>
      <p:sp>
        <p:nvSpPr>
          <p:cNvPr name="TextBox 4" id="4"/>
          <p:cNvSpPr txBox="true"/>
          <p:nvPr/>
        </p:nvSpPr>
        <p:spPr>
          <a:xfrm rot="0">
            <a:off x="11054389" y="537527"/>
            <a:ext cx="414118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Solution -</a:t>
            </a:r>
          </a:p>
        </p:txBody>
      </p:sp>
      <p:sp>
        <p:nvSpPr>
          <p:cNvPr name="TextBox 5" id="5"/>
          <p:cNvSpPr txBox="true"/>
          <p:nvPr/>
        </p:nvSpPr>
        <p:spPr>
          <a:xfrm rot="0">
            <a:off x="10507826" y="1637106"/>
            <a:ext cx="7339365" cy="1967230"/>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a:rPr>
              <a:t>1) Founding years data of the Unicorn Startups was not easily available</a:t>
            </a:r>
          </a:p>
          <a:p>
            <a:pPr algn="ctr">
              <a:lnSpc>
                <a:spcPts val="3920"/>
              </a:lnSpc>
            </a:pPr>
            <a:r>
              <a:rPr lang="en-US" sz="2800">
                <a:solidFill>
                  <a:srgbClr val="FFFFFF"/>
                </a:solidFill>
                <a:latin typeface="Canva Sans"/>
              </a:rPr>
              <a:t>Scrape data from  individually for each country.</a:t>
            </a:r>
          </a:p>
        </p:txBody>
      </p:sp>
      <p:sp>
        <p:nvSpPr>
          <p:cNvPr name="TextBox 6" id="6"/>
          <p:cNvSpPr txBox="true"/>
          <p:nvPr/>
        </p:nvSpPr>
        <p:spPr>
          <a:xfrm rot="0">
            <a:off x="10444586" y="4277405"/>
            <a:ext cx="7465845" cy="2462530"/>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a:rPr>
              <a:t>2)In extracting the data related to the startups which had a female head. The data was not available in a tabular format.</a:t>
            </a:r>
          </a:p>
          <a:p>
            <a:pPr algn="ctr">
              <a:lnSpc>
                <a:spcPts val="3920"/>
              </a:lnSpc>
              <a:spcBef>
                <a:spcPct val="0"/>
              </a:spcBef>
            </a:pPr>
            <a:r>
              <a:rPr lang="en-US" sz="2800">
                <a:solidFill>
                  <a:srgbClr val="FFFFFF"/>
                </a:solidFill>
                <a:latin typeface="Canva Sans"/>
              </a:rPr>
              <a:t>So we had to scrap the data from the text available on the website.   </a:t>
            </a:r>
          </a:p>
        </p:txBody>
      </p:sp>
      <p:sp>
        <p:nvSpPr>
          <p:cNvPr name="TextBox 7" id="7"/>
          <p:cNvSpPr txBox="true"/>
          <p:nvPr/>
        </p:nvSpPr>
        <p:spPr>
          <a:xfrm rot="0">
            <a:off x="454241" y="7685225"/>
            <a:ext cx="17519429" cy="2462530"/>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a:rPr>
              <a:t>3) The data extracted from the website through the text had multiple missing values. Since we extracted them in string format it was challenging to remove them and then convert the data into a dataframe.  </a:t>
            </a:r>
          </a:p>
          <a:p>
            <a:pPr algn="ctr">
              <a:lnSpc>
                <a:spcPts val="3920"/>
              </a:lnSpc>
              <a:spcBef>
                <a:spcPct val="0"/>
              </a:spcBef>
            </a:pPr>
            <a:r>
              <a:rPr lang="en-US" sz="2800">
                <a:solidFill>
                  <a:srgbClr val="FFFFFF"/>
                </a:solidFill>
                <a:latin typeface="Canva Sans"/>
              </a:rPr>
              <a:t>We found a pattern in the data we extracted and leveraged that to construct a data frame after cleverly manipulating the data to get rid of the missing values. </a:t>
            </a:r>
          </a:p>
        </p:txBody>
      </p:sp>
      <p:sp>
        <p:nvSpPr>
          <p:cNvPr name="TextBox 8" id="8"/>
          <p:cNvSpPr txBox="true"/>
          <p:nvPr/>
        </p:nvSpPr>
        <p:spPr>
          <a:xfrm rot="0">
            <a:off x="285602" y="1109346"/>
            <a:ext cx="6113264" cy="563879"/>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Bold"/>
              </a:rPr>
              <a:t>During the extraction of data</a:t>
            </a:r>
            <a:r>
              <a:rPr lang="en-US" sz="3300">
                <a:solidFill>
                  <a:srgbClr val="000000"/>
                </a:solidFill>
                <a:latin typeface="Canva Sans Bold"/>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276041" y="1803424"/>
            <a:ext cx="11074747" cy="4824094"/>
          </a:xfrm>
          <a:prstGeom prst="rect">
            <a:avLst/>
          </a:prstGeom>
        </p:spPr>
        <p:txBody>
          <a:bodyPr anchor="t" rtlCol="false" tIns="0" lIns="0" bIns="0" rIns="0">
            <a:spAutoFit/>
          </a:bodyPr>
          <a:lstStyle/>
          <a:p>
            <a:pPr algn="ctr">
              <a:lnSpc>
                <a:spcPts val="12880"/>
              </a:lnSpc>
            </a:pPr>
            <a:r>
              <a:rPr lang="en-US" sz="9200">
                <a:solidFill>
                  <a:srgbClr val="FFFFFF"/>
                </a:solidFill>
                <a:latin typeface="DM Serif Display"/>
              </a:rPr>
              <a:t>Interesting Questions</a:t>
            </a:r>
          </a:p>
          <a:p>
            <a:pPr algn="ctr">
              <a:lnSpc>
                <a:spcPts val="12880"/>
              </a:lnSpc>
            </a:pPr>
            <a:r>
              <a:rPr lang="en-US" sz="9200">
                <a:solidFill>
                  <a:srgbClr val="FFFFFF"/>
                </a:solidFill>
                <a:latin typeface="DM Serif Display"/>
              </a:rPr>
              <a:t>&amp;</a:t>
            </a:r>
          </a:p>
          <a:p>
            <a:pPr algn="ctr">
              <a:lnSpc>
                <a:spcPts val="12880"/>
              </a:lnSpc>
            </a:pPr>
            <a:r>
              <a:rPr lang="en-US" sz="9200">
                <a:solidFill>
                  <a:srgbClr val="FFFFFF"/>
                </a:solidFill>
                <a:latin typeface="DM Serif Display"/>
              </a:rPr>
              <a:t>Related Plots</a:t>
            </a:r>
            <a:r>
              <a:rPr lang="en-US" sz="9200">
                <a:solidFill>
                  <a:srgbClr val="000000"/>
                </a:solidFill>
                <a:latin typeface="DM Serif Display"/>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135982" y="-1654981"/>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6009" y="1910852"/>
            <a:ext cx="12485358" cy="6202980"/>
          </a:xfrm>
          <a:custGeom>
            <a:avLst/>
            <a:gdLst/>
            <a:ahLst/>
            <a:cxnLst/>
            <a:rect r="r" b="b" t="t" l="l"/>
            <a:pathLst>
              <a:path h="6202980" w="12485358">
                <a:moveTo>
                  <a:pt x="0" y="0"/>
                </a:moveTo>
                <a:lnTo>
                  <a:pt x="12485358" y="0"/>
                </a:lnTo>
                <a:lnTo>
                  <a:pt x="12485358" y="6202980"/>
                </a:lnTo>
                <a:lnTo>
                  <a:pt x="0" y="6202980"/>
                </a:lnTo>
                <a:lnTo>
                  <a:pt x="0" y="0"/>
                </a:lnTo>
                <a:close/>
              </a:path>
            </a:pathLst>
          </a:custGeom>
          <a:blipFill>
            <a:blip r:embed="rId4"/>
            <a:stretch>
              <a:fillRect l="0" t="0" r="0" b="0"/>
            </a:stretch>
          </a:blipFill>
        </p:spPr>
      </p:sp>
      <p:sp>
        <p:nvSpPr>
          <p:cNvPr name="TextBox 4" id="4"/>
          <p:cNvSpPr txBox="true"/>
          <p:nvPr/>
        </p:nvSpPr>
        <p:spPr>
          <a:xfrm rot="0">
            <a:off x="706385" y="251597"/>
            <a:ext cx="15806261" cy="1659255"/>
          </a:xfrm>
          <a:prstGeom prst="rect">
            <a:avLst/>
          </a:prstGeom>
        </p:spPr>
        <p:txBody>
          <a:bodyPr anchor="t" rtlCol="false" tIns="0" lIns="0" bIns="0" rIns="0">
            <a:spAutoFit/>
          </a:bodyPr>
          <a:lstStyle/>
          <a:p>
            <a:pPr algn="ctr">
              <a:lnSpc>
                <a:spcPts val="6720"/>
              </a:lnSpc>
            </a:pPr>
            <a:r>
              <a:rPr lang="en-US" sz="4800">
                <a:solidFill>
                  <a:srgbClr val="FFFFFF"/>
                </a:solidFill>
                <a:latin typeface="Canva Sans Bold"/>
              </a:rPr>
              <a:t> From which country does the most number of unicorns originate?</a:t>
            </a:r>
          </a:p>
        </p:txBody>
      </p:sp>
      <p:sp>
        <p:nvSpPr>
          <p:cNvPr name="TextBox 5" id="5"/>
          <p:cNvSpPr txBox="true"/>
          <p:nvPr/>
        </p:nvSpPr>
        <p:spPr>
          <a:xfrm rot="0">
            <a:off x="3096637" y="8225553"/>
            <a:ext cx="6864102" cy="580390"/>
          </a:xfrm>
          <a:prstGeom prst="rect">
            <a:avLst/>
          </a:prstGeom>
        </p:spPr>
        <p:txBody>
          <a:bodyPr anchor="t" rtlCol="false" tIns="0" lIns="0" bIns="0" rIns="0">
            <a:spAutoFit/>
          </a:bodyPr>
          <a:lstStyle/>
          <a:p>
            <a:pPr algn="ctr">
              <a:lnSpc>
                <a:spcPts val="4759"/>
              </a:lnSpc>
            </a:pPr>
            <a:r>
              <a:rPr lang="en-US" sz="3399">
                <a:solidFill>
                  <a:srgbClr val="FEBF00"/>
                </a:solidFill>
                <a:latin typeface="Canva Sans"/>
              </a:rPr>
              <a:t>Number of unicorns vs Countries</a:t>
            </a:r>
          </a:p>
        </p:txBody>
      </p:sp>
      <p:sp>
        <p:nvSpPr>
          <p:cNvPr name="TextBox 6" id="6"/>
          <p:cNvSpPr txBox="true"/>
          <p:nvPr/>
        </p:nvSpPr>
        <p:spPr>
          <a:xfrm rot="0">
            <a:off x="12771367" y="3376930"/>
            <a:ext cx="5516633" cy="23806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The United States has the most unicorns.</a:t>
            </a:r>
          </a:p>
          <a:p>
            <a:pPr marL="734059" indent="-367030" lvl="1">
              <a:lnSpc>
                <a:spcPts val="4759"/>
              </a:lnSpc>
              <a:buFont typeface="Arial"/>
              <a:buChar char="•"/>
            </a:pPr>
            <a:r>
              <a:rPr lang="en-US" sz="3399">
                <a:solidFill>
                  <a:srgbClr val="FFFFFF"/>
                </a:solidFill>
                <a:latin typeface="Canva Sans"/>
              </a:rPr>
              <a:t>China is in second place.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DAFzYeBBwdc</dc:identifier>
  <dcterms:modified xsi:type="dcterms:W3CDTF">2011-08-01T06:04:30Z</dcterms:modified>
  <cp:revision>1</cp:revision>
  <dc:title>Unicorn company</dc:title>
</cp:coreProperties>
</file>